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3">
  <p:sldMasterIdLst>
    <p:sldMasterId id="2147483686" r:id="rId1"/>
  </p:sldMasterIdLst>
  <p:notesMasterIdLst>
    <p:notesMasterId r:id="rId175"/>
  </p:notesMasterIdLst>
  <p:sldIdLst>
    <p:sldId id="256" r:id="rId2"/>
    <p:sldId id="630" r:id="rId3"/>
    <p:sldId id="258" r:id="rId4"/>
    <p:sldId id="651" r:id="rId5"/>
    <p:sldId id="792" r:id="rId6"/>
    <p:sldId id="644" r:id="rId7"/>
    <p:sldId id="691" r:id="rId8"/>
    <p:sldId id="356" r:id="rId9"/>
    <p:sldId id="631" r:id="rId10"/>
    <p:sldId id="681" r:id="rId11"/>
    <p:sldId id="803" r:id="rId12"/>
    <p:sldId id="656" r:id="rId13"/>
    <p:sldId id="799" r:id="rId14"/>
    <p:sldId id="688" r:id="rId15"/>
    <p:sldId id="690" r:id="rId16"/>
    <p:sldId id="755" r:id="rId17"/>
    <p:sldId id="260" r:id="rId18"/>
    <p:sldId id="404" r:id="rId19"/>
    <p:sldId id="787" r:id="rId20"/>
    <p:sldId id="560" r:id="rId21"/>
    <p:sldId id="262" r:id="rId22"/>
    <p:sldId id="447" r:id="rId23"/>
    <p:sldId id="640" r:id="rId24"/>
    <p:sldId id="554" r:id="rId25"/>
    <p:sldId id="724" r:id="rId26"/>
    <p:sldId id="717" r:id="rId27"/>
    <p:sldId id="735" r:id="rId28"/>
    <p:sldId id="771" r:id="rId29"/>
    <p:sldId id="772" r:id="rId30"/>
    <p:sldId id="791" r:id="rId31"/>
    <p:sldId id="558" r:id="rId32"/>
    <p:sldId id="557" r:id="rId33"/>
    <p:sldId id="559" r:id="rId34"/>
    <p:sldId id="679" r:id="rId35"/>
    <p:sldId id="561" r:id="rId36"/>
    <p:sldId id="270" r:id="rId37"/>
    <p:sldId id="722" r:id="rId38"/>
    <p:sldId id="752" r:id="rId39"/>
    <p:sldId id="264" r:id="rId40"/>
    <p:sldId id="753" r:id="rId41"/>
    <p:sldId id="458" r:id="rId42"/>
    <p:sldId id="703" r:id="rId43"/>
    <p:sldId id="754" r:id="rId44"/>
    <p:sldId id="704" r:id="rId45"/>
    <p:sldId id="705" r:id="rId46"/>
    <p:sldId id="710" r:id="rId47"/>
    <p:sldId id="711" r:id="rId48"/>
    <p:sldId id="459" r:id="rId49"/>
    <p:sldId id="668" r:id="rId50"/>
    <p:sldId id="562" r:id="rId51"/>
    <p:sldId id="673" r:id="rId52"/>
    <p:sldId id="674" r:id="rId53"/>
    <p:sldId id="669" r:id="rId54"/>
    <p:sldId id="670" r:id="rId55"/>
    <p:sldId id="671" r:id="rId56"/>
    <p:sldId id="672" r:id="rId57"/>
    <p:sldId id="675" r:id="rId58"/>
    <p:sldId id="676" r:id="rId59"/>
    <p:sldId id="281" r:id="rId60"/>
    <p:sldId id="800" r:id="rId61"/>
    <p:sldId id="282" r:id="rId62"/>
    <p:sldId id="613" r:id="rId63"/>
    <p:sldId id="614" r:id="rId64"/>
    <p:sldId id="284" r:id="rId65"/>
    <p:sldId id="804" r:id="rId66"/>
    <p:sldId id="643" r:id="rId67"/>
    <p:sldId id="617" r:id="rId68"/>
    <p:sldId id="419" r:id="rId69"/>
    <p:sldId id="286" r:id="rId70"/>
    <p:sldId id="573" r:id="rId71"/>
    <p:sldId id="477" r:id="rId72"/>
    <p:sldId id="295" r:id="rId73"/>
    <p:sldId id="292" r:id="rId74"/>
    <p:sldId id="393" r:id="rId75"/>
    <p:sldId id="394" r:id="rId76"/>
    <p:sldId id="736" r:id="rId77"/>
    <p:sldId id="290" r:id="rId78"/>
    <p:sldId id="310" r:id="rId79"/>
    <p:sldId id="311" r:id="rId80"/>
    <p:sldId id="685" r:id="rId81"/>
    <p:sldId id="747" r:id="rId82"/>
    <p:sldId id="761" r:id="rId83"/>
    <p:sldId id="762" r:id="rId84"/>
    <p:sldId id="475" r:id="rId85"/>
    <p:sldId id="373" r:id="rId86"/>
    <p:sldId id="414" r:id="rId87"/>
    <p:sldId id="469" r:id="rId88"/>
    <p:sldId id="569" r:id="rId89"/>
    <p:sldId id="570" r:id="rId90"/>
    <p:sldId id="582" r:id="rId91"/>
    <p:sldId id="805" r:id="rId92"/>
    <p:sldId id="422" r:id="rId93"/>
    <p:sldId id="428" r:id="rId94"/>
    <p:sldId id="635" r:id="rId95"/>
    <p:sldId id="586" r:id="rId96"/>
    <p:sldId id="652" r:id="rId97"/>
    <p:sldId id="486" r:id="rId98"/>
    <p:sldId id="357" r:id="rId99"/>
    <p:sldId id="589" r:id="rId100"/>
    <p:sldId id="781" r:id="rId101"/>
    <p:sldId id="590" r:id="rId102"/>
    <p:sldId id="782" r:id="rId103"/>
    <p:sldId id="783" r:id="rId104"/>
    <p:sldId id="784" r:id="rId105"/>
    <p:sldId id="495" r:id="rId106"/>
    <p:sldId id="397" r:id="rId107"/>
    <p:sldId id="591" r:id="rId108"/>
    <p:sldId id="542" r:id="rId109"/>
    <p:sldId id="773" r:id="rId110"/>
    <p:sldId id="774" r:id="rId111"/>
    <p:sldId id="775" r:id="rId112"/>
    <p:sldId id="776" r:id="rId113"/>
    <p:sldId id="777" r:id="rId114"/>
    <p:sldId id="779" r:id="rId115"/>
    <p:sldId id="780" r:id="rId116"/>
    <p:sldId id="785" r:id="rId117"/>
    <p:sldId id="302" r:id="rId118"/>
    <p:sldId id="601" r:id="rId119"/>
    <p:sldId id="759" r:id="rId120"/>
    <p:sldId id="593" r:id="rId121"/>
    <p:sldId id="638" r:id="rId122"/>
    <p:sldId id="600" r:id="rId123"/>
    <p:sldId id="648" r:id="rId124"/>
    <p:sldId id="596" r:id="rId125"/>
    <p:sldId id="598" r:id="rId126"/>
    <p:sldId id="602" r:id="rId127"/>
    <p:sldId id="760" r:id="rId128"/>
    <p:sldId id="801" r:id="rId129"/>
    <p:sldId id="639" r:id="rId130"/>
    <p:sldId id="532" r:id="rId131"/>
    <p:sldId id="599" r:id="rId132"/>
    <p:sldId id="307" r:id="rId133"/>
    <p:sldId id="604" r:id="rId134"/>
    <p:sldId id="793" r:id="rId135"/>
    <p:sldId id="802" r:id="rId136"/>
    <p:sldId id="794" r:id="rId137"/>
    <p:sldId id="795" r:id="rId138"/>
    <p:sldId id="796" r:id="rId139"/>
    <p:sldId id="618" r:id="rId140"/>
    <p:sldId id="697" r:id="rId141"/>
    <p:sldId id="698" r:id="rId142"/>
    <p:sldId id="699" r:id="rId143"/>
    <p:sldId id="737" r:id="rId144"/>
    <p:sldId id="739" r:id="rId145"/>
    <p:sldId id="740" r:id="rId146"/>
    <p:sldId id="700" r:id="rId147"/>
    <p:sldId id="729" r:id="rId148"/>
    <p:sldId id="757" r:id="rId149"/>
    <p:sldId id="702" r:id="rId150"/>
    <p:sldId id="712" r:id="rId151"/>
    <p:sldId id="713" r:id="rId152"/>
    <p:sldId id="714" r:id="rId153"/>
    <p:sldId id="628" r:id="rId154"/>
    <p:sldId id="649" r:id="rId155"/>
    <p:sldId id="720" r:id="rId156"/>
    <p:sldId id="746" r:id="rId157"/>
    <p:sldId id="788" r:id="rId158"/>
    <p:sldId id="721" r:id="rId159"/>
    <p:sldId id="745" r:id="rId160"/>
    <p:sldId id="742" r:id="rId161"/>
    <p:sldId id="797" r:id="rId162"/>
    <p:sldId id="403" r:id="rId163"/>
    <p:sldId id="687" r:id="rId164"/>
    <p:sldId id="743" r:id="rId165"/>
    <p:sldId id="798" r:id="rId166"/>
    <p:sldId id="694" r:id="rId167"/>
    <p:sldId id="769" r:id="rId168"/>
    <p:sldId id="744" r:id="rId169"/>
    <p:sldId id="524" r:id="rId170"/>
    <p:sldId id="522" r:id="rId171"/>
    <p:sldId id="789" r:id="rId172"/>
    <p:sldId id="523" r:id="rId173"/>
    <p:sldId id="383" r:id="rId174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3D2D289-5728-4E1B-A8A4-08473EE78024}">
          <p14:sldIdLst>
            <p14:sldId id="256"/>
            <p14:sldId id="630"/>
          </p14:sldIdLst>
        </p14:section>
        <p14:section name="Introduction" id="{5A784368-57B4-4351-A497-BA220C0CDE81}">
          <p14:sldIdLst>
            <p14:sldId id="258"/>
            <p14:sldId id="651"/>
            <p14:sldId id="792"/>
            <p14:sldId id="644"/>
            <p14:sldId id="691"/>
            <p14:sldId id="356"/>
            <p14:sldId id="631"/>
            <p14:sldId id="681"/>
            <p14:sldId id="803"/>
            <p14:sldId id="656"/>
            <p14:sldId id="799"/>
            <p14:sldId id="688"/>
            <p14:sldId id="690"/>
            <p14:sldId id="755"/>
          </p14:sldIdLst>
        </p14:section>
        <p14:section name="Resources" id="{0FDFBA23-3CF0-4510-A204-DC47955666D5}">
          <p14:sldIdLst>
            <p14:sldId id="260"/>
            <p14:sldId id="404"/>
            <p14:sldId id="787"/>
            <p14:sldId id="560"/>
            <p14:sldId id="262"/>
            <p14:sldId id="447"/>
            <p14:sldId id="640"/>
            <p14:sldId id="554"/>
            <p14:sldId id="724"/>
            <p14:sldId id="717"/>
            <p14:sldId id="735"/>
            <p14:sldId id="771"/>
            <p14:sldId id="772"/>
            <p14:sldId id="791"/>
            <p14:sldId id="558"/>
            <p14:sldId id="557"/>
            <p14:sldId id="559"/>
            <p14:sldId id="679"/>
            <p14:sldId id="561"/>
            <p14:sldId id="270"/>
            <p14:sldId id="722"/>
            <p14:sldId id="752"/>
            <p14:sldId id="264"/>
            <p14:sldId id="753"/>
            <p14:sldId id="458"/>
            <p14:sldId id="703"/>
            <p14:sldId id="754"/>
            <p14:sldId id="704"/>
            <p14:sldId id="705"/>
            <p14:sldId id="710"/>
            <p14:sldId id="711"/>
            <p14:sldId id="459"/>
            <p14:sldId id="668"/>
            <p14:sldId id="562"/>
            <p14:sldId id="673"/>
            <p14:sldId id="674"/>
            <p14:sldId id="669"/>
            <p14:sldId id="670"/>
            <p14:sldId id="671"/>
            <p14:sldId id="672"/>
            <p14:sldId id="675"/>
            <p14:sldId id="676"/>
          </p14:sldIdLst>
        </p14:section>
        <p14:section name="REST service interface" id="{73234B1E-292A-458B-96BD-D1646C2E2B3C}">
          <p14:sldIdLst>
            <p14:sldId id="281"/>
            <p14:sldId id="800"/>
            <p14:sldId id="282"/>
            <p14:sldId id="613"/>
            <p14:sldId id="614"/>
            <p14:sldId id="284"/>
            <p14:sldId id="804"/>
            <p14:sldId id="643"/>
            <p14:sldId id="617"/>
            <p14:sldId id="419"/>
            <p14:sldId id="286"/>
            <p14:sldId id="573"/>
            <p14:sldId id="477"/>
            <p14:sldId id="295"/>
            <p14:sldId id="292"/>
            <p14:sldId id="393"/>
            <p14:sldId id="394"/>
            <p14:sldId id="736"/>
            <p14:sldId id="290"/>
            <p14:sldId id="310"/>
            <p14:sldId id="311"/>
            <p14:sldId id="685"/>
            <p14:sldId id="747"/>
            <p14:sldId id="761"/>
            <p14:sldId id="762"/>
            <p14:sldId id="475"/>
          </p14:sldIdLst>
        </p14:section>
        <p14:section name="Resources in code" id="{3B0274F8-1B4B-404D-9FAC-7DEBE0C9CD6E}">
          <p14:sldIdLst>
            <p14:sldId id="373"/>
            <p14:sldId id="414"/>
            <p14:sldId id="469"/>
            <p14:sldId id="569"/>
            <p14:sldId id="570"/>
            <p14:sldId id="582"/>
            <p14:sldId id="805"/>
          </p14:sldIdLst>
        </p14:section>
        <p14:section name="Bundles" id="{BDF5F326-FB21-40FB-83A8-5F5817EC5555}">
          <p14:sldIdLst>
            <p14:sldId id="422"/>
            <p14:sldId id="428"/>
            <p14:sldId id="635"/>
            <p14:sldId id="586"/>
            <p14:sldId id="652"/>
            <p14:sldId id="486"/>
          </p14:sldIdLst>
        </p14:section>
        <p14:section name="Search Functionality" id="{B49AE08E-496F-4FEC-ABFF-CB4F1959192D}">
          <p14:sldIdLst>
            <p14:sldId id="357"/>
            <p14:sldId id="589"/>
            <p14:sldId id="781"/>
            <p14:sldId id="590"/>
            <p14:sldId id="782"/>
            <p14:sldId id="783"/>
            <p14:sldId id="784"/>
            <p14:sldId id="495"/>
            <p14:sldId id="397"/>
            <p14:sldId id="591"/>
            <p14:sldId id="542"/>
            <p14:sldId id="773"/>
            <p14:sldId id="774"/>
            <p14:sldId id="775"/>
            <p14:sldId id="776"/>
            <p14:sldId id="777"/>
            <p14:sldId id="779"/>
            <p14:sldId id="780"/>
            <p14:sldId id="785"/>
          </p14:sldIdLst>
        </p14:section>
        <p14:section name="Beyond REST" id="{0E008031-7EC2-7540-A36F-8B185B2C55F1}">
          <p14:sldIdLst>
            <p14:sldId id="302"/>
            <p14:sldId id="601"/>
            <p14:sldId id="759"/>
            <p14:sldId id="593"/>
            <p14:sldId id="638"/>
            <p14:sldId id="600"/>
            <p14:sldId id="648"/>
            <p14:sldId id="596"/>
            <p14:sldId id="598"/>
            <p14:sldId id="602"/>
            <p14:sldId id="760"/>
            <p14:sldId id="801"/>
            <p14:sldId id="639"/>
            <p14:sldId id="532"/>
            <p14:sldId id="599"/>
            <p14:sldId id="307"/>
            <p14:sldId id="604"/>
            <p14:sldId id="793"/>
            <p14:sldId id="802"/>
            <p14:sldId id="794"/>
            <p14:sldId id="795"/>
            <p14:sldId id="796"/>
          </p14:sldIdLst>
        </p14:section>
        <p14:section name="Profiles and validation" id="{6D6EEBC9-33D2-413B-858C-3B4C67EF6125}">
          <p14:sldIdLst>
            <p14:sldId id="618"/>
            <p14:sldId id="697"/>
            <p14:sldId id="698"/>
            <p14:sldId id="699"/>
            <p14:sldId id="737"/>
            <p14:sldId id="739"/>
            <p14:sldId id="740"/>
            <p14:sldId id="700"/>
            <p14:sldId id="729"/>
            <p14:sldId id="757"/>
            <p14:sldId id="702"/>
            <p14:sldId id="712"/>
            <p14:sldId id="713"/>
            <p14:sldId id="714"/>
            <p14:sldId id="628"/>
            <p14:sldId id="649"/>
            <p14:sldId id="720"/>
          </p14:sldIdLst>
        </p14:section>
        <p14:section name="Moving beyond FHIR" id="{5FE08ADF-576F-3947-B063-213F2FF2CA30}">
          <p14:sldIdLst>
            <p14:sldId id="746"/>
            <p14:sldId id="788"/>
            <p14:sldId id="721"/>
            <p14:sldId id="745"/>
          </p14:sldIdLst>
        </p14:section>
        <p14:section name="Building a server" id="{7DEBD1BB-B2B9-4920-9486-022A914702CB}">
          <p14:sldIdLst>
            <p14:sldId id="742"/>
            <p14:sldId id="797"/>
            <p14:sldId id="403"/>
            <p14:sldId id="687"/>
            <p14:sldId id="743"/>
            <p14:sldId id="798"/>
            <p14:sldId id="694"/>
            <p14:sldId id="769"/>
            <p14:sldId id="744"/>
            <p14:sldId id="524"/>
            <p14:sldId id="522"/>
            <p14:sldId id="789"/>
            <p14:sldId id="523"/>
            <p14:sldId id="3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FF9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60" autoAdjust="0"/>
    <p:restoredTop sz="90280" autoAdjust="0"/>
  </p:normalViewPr>
  <p:slideViewPr>
    <p:cSldViewPr>
      <p:cViewPr>
        <p:scale>
          <a:sx n="95" d="100"/>
          <a:sy n="95" d="100"/>
        </p:scale>
        <p:origin x="1290" y="42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8" y="541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0" d="100"/>
        <a:sy n="130" d="100"/>
      </p:scale>
      <p:origin x="0" y="-374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notesMaster" Target="notesMasters/notesMaster1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77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REST</a:t>
          </a:r>
          <a:endParaRPr lang="en-CA" b="1" dirty="0">
            <a:solidFill>
              <a:schemeClr val="tx1"/>
            </a:solidFill>
          </a:endParaRPr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>
            <a:alpha val="50000"/>
          </a:schemeClr>
        </a:solidFill>
      </dgm:spPr>
      <dgm:t>
        <a:bodyPr/>
        <a:lstStyle/>
        <a:p>
          <a:r>
            <a:rPr lang="en-US" b="1" dirty="0">
              <a:solidFill>
                <a:schemeClr val="bg1">
                  <a:lumMod val="50000"/>
                </a:schemeClr>
              </a:solidFill>
            </a:rPr>
            <a:t>Documents</a:t>
          </a:r>
          <a:endParaRPr lang="en-CA" b="1" dirty="0">
            <a:solidFill>
              <a:schemeClr val="bg1">
                <a:lumMod val="50000"/>
              </a:schemeClr>
            </a:solidFill>
          </a:endParaRPr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>
            <a:alpha val="50000"/>
          </a:schemeClr>
        </a:solidFill>
      </dgm:spPr>
      <dgm:t>
        <a:bodyPr/>
        <a:lstStyle/>
        <a:p>
          <a:r>
            <a:rPr lang="en-US" b="1" dirty="0">
              <a:solidFill>
                <a:schemeClr val="bg1">
                  <a:lumMod val="50000"/>
                </a:schemeClr>
              </a:solidFill>
            </a:rPr>
            <a:t>Messages</a:t>
          </a:r>
          <a:endParaRPr lang="en-CA" b="1" dirty="0">
            <a:solidFill>
              <a:schemeClr val="bg1">
                <a:lumMod val="50000"/>
              </a:schemeClr>
            </a:solidFill>
          </a:endParaRPr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>
            <a:alpha val="50000"/>
          </a:schemeClr>
        </a:solidFill>
        <a:ln>
          <a:solidFill>
            <a:schemeClr val="accent4">
              <a:lumMod val="50000"/>
              <a:lumOff val="50000"/>
            </a:schemeClr>
          </a:solidFill>
        </a:ln>
      </dgm:spPr>
      <dgm:t>
        <a:bodyPr/>
        <a:lstStyle/>
        <a:p>
          <a:r>
            <a:rPr lang="en-US" b="1" dirty="0">
              <a:solidFill>
                <a:schemeClr val="bg1">
                  <a:lumMod val="50000"/>
                </a:schemeClr>
              </a:solidFill>
            </a:rPr>
            <a:t>Services</a:t>
          </a:r>
          <a:endParaRPr lang="en-CA" b="1" dirty="0">
            <a:solidFill>
              <a:schemeClr val="bg1">
                <a:lumMod val="50000"/>
              </a:schemeClr>
            </a:solidFill>
          </a:endParaRPr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F23A3D60-C6AF-4B83-80E4-2DCE34B47943}" type="presOf" srcId="{B5E039F1-BBD9-49CA-AED0-167893AD4C2D}" destId="{AA9D5778-9E54-41DB-BF3A-44486A11C644}" srcOrd="0" destOrd="0" presId="urn:microsoft.com/office/officeart/2005/8/layout/matrix3"/>
    <dgm:cxn modelId="{3C19796D-28CD-4588-964D-8182AA75934E}" type="presOf" srcId="{3E4F9D75-D5D8-4314-ACBD-27833A7F9B37}" destId="{0F528374-3DE1-4486-B71C-82DC73192314}" srcOrd="0" destOrd="0" presId="urn:microsoft.com/office/officeart/2005/8/layout/matrix3"/>
    <dgm:cxn modelId="{D38D017A-6CB8-4A57-90AA-8ADB32B057AF}" type="presOf" srcId="{D1EB14A3-E50B-4C6B-8B85-FC2F1AA58ED5}" destId="{ECAE1A64-3C26-4CD0-8055-16154FF0361B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D202BC90-6A3E-402E-A3CD-C48B92C8B66F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FC93D3CF-8BE5-4B90-A1DE-5AE9B3A07321}" type="presOf" srcId="{1439D559-D189-4FF1-A4FB-F22A15A268D1}" destId="{B6C28692-8BAE-4E06-A3BE-9AAFCCA84D47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5EC3A896-09C5-4EA9-AC89-654B4A813998}" type="presParOf" srcId="{0F528374-3DE1-4486-B71C-82DC73192314}" destId="{7476B03F-5A87-4E08-A32E-D8B9821AFAB6}" srcOrd="0" destOrd="0" presId="urn:microsoft.com/office/officeart/2005/8/layout/matrix3"/>
    <dgm:cxn modelId="{D7D8C8FE-6D4F-4CEA-8667-4E25BB605CDF}" type="presParOf" srcId="{0F528374-3DE1-4486-B71C-82DC73192314}" destId="{ECAE1A64-3C26-4CD0-8055-16154FF0361B}" srcOrd="1" destOrd="0" presId="urn:microsoft.com/office/officeart/2005/8/layout/matrix3"/>
    <dgm:cxn modelId="{8C92C724-6D8F-4F5F-A6AA-EFF71A76CBF6}" type="presParOf" srcId="{0F528374-3DE1-4486-B71C-82DC73192314}" destId="{AA9D5778-9E54-41DB-BF3A-44486A11C644}" srcOrd="2" destOrd="0" presId="urn:microsoft.com/office/officeart/2005/8/layout/matrix3"/>
    <dgm:cxn modelId="{F80EBF10-AB9D-4B71-906E-AFBAEEF74496}" type="presParOf" srcId="{0F528374-3DE1-4486-B71C-82DC73192314}" destId="{B6C28692-8BAE-4E06-A3BE-9AAFCCA84D47}" srcOrd="3" destOrd="0" presId="urn:microsoft.com/office/officeart/2005/8/layout/matrix3"/>
    <dgm:cxn modelId="{98C4600F-015C-4FEC-9A1E-AAB41684ABCE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>
        <a:gradFill flip="none" rotWithShape="1">
          <a:gsLst>
            <a:gs pos="0">
              <a:schemeClr val="accent1">
                <a:hueOff val="0"/>
                <a:satOff val="0"/>
                <a:shade val="51000"/>
                <a:satMod val="130000"/>
                <a:lumMod val="100000"/>
                <a:alpha val="50000"/>
              </a:schemeClr>
            </a:gs>
            <a:gs pos="80000">
              <a:schemeClr val="accent1">
                <a:hueOff val="0"/>
                <a:satOff val="0"/>
                <a:lumOff val="0"/>
                <a:shade val="93000"/>
                <a:satMod val="130000"/>
                <a:alpha val="50000"/>
              </a:schemeClr>
            </a:gs>
            <a:gs pos="100000">
              <a:schemeClr val="accent1">
                <a:hueOff val="0"/>
                <a:satOff val="0"/>
                <a:lumOff val="0"/>
                <a:shade val="94000"/>
                <a:satMod val="135000"/>
                <a:alpha val="50000"/>
              </a:schemeClr>
            </a:gs>
          </a:gsLst>
          <a:lin ang="2700000" scaled="1"/>
          <a:tileRect/>
        </a:gradFill>
      </dgm:spPr>
      <dgm:t>
        <a:bodyPr/>
        <a:lstStyle/>
        <a:p>
          <a:r>
            <a:rPr lang="en-US" b="1" dirty="0">
              <a:solidFill>
                <a:schemeClr val="bg1">
                  <a:lumMod val="50000"/>
                </a:schemeClr>
              </a:solidFill>
            </a:rPr>
            <a:t>REST</a:t>
          </a:r>
          <a:endParaRPr lang="en-CA" b="1" dirty="0">
            <a:solidFill>
              <a:schemeClr val="bg1">
                <a:lumMod val="50000"/>
              </a:schemeClr>
            </a:solidFill>
          </a:endParaRPr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Documents</a:t>
          </a:r>
          <a:endParaRPr lang="en-CA" b="1" dirty="0">
            <a:solidFill>
              <a:schemeClr val="tx1"/>
            </a:solidFill>
          </a:endParaRPr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>
            <a:alpha val="50000"/>
          </a:schemeClr>
        </a:solidFill>
      </dgm:spPr>
      <dgm:t>
        <a:bodyPr/>
        <a:lstStyle/>
        <a:p>
          <a:r>
            <a:rPr lang="en-US" b="1" dirty="0">
              <a:solidFill>
                <a:schemeClr val="bg1">
                  <a:lumMod val="50000"/>
                </a:schemeClr>
              </a:solidFill>
            </a:rPr>
            <a:t>Messages</a:t>
          </a:r>
          <a:endParaRPr lang="en-CA" b="1" dirty="0">
            <a:solidFill>
              <a:schemeClr val="bg1">
                <a:lumMod val="50000"/>
              </a:schemeClr>
            </a:solidFill>
          </a:endParaRPr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>
            <a:alpha val="50000"/>
          </a:schemeClr>
        </a:solidFill>
        <a:ln>
          <a:solidFill>
            <a:schemeClr val="accent4">
              <a:lumMod val="50000"/>
              <a:lumOff val="50000"/>
            </a:schemeClr>
          </a:solidFill>
        </a:ln>
      </dgm:spPr>
      <dgm:t>
        <a:bodyPr/>
        <a:lstStyle/>
        <a:p>
          <a:r>
            <a:rPr lang="en-US" b="1" dirty="0">
              <a:solidFill>
                <a:schemeClr val="bg1">
                  <a:lumMod val="50000"/>
                </a:schemeClr>
              </a:solidFill>
            </a:rPr>
            <a:t>Services</a:t>
          </a:r>
          <a:endParaRPr lang="en-CA" b="1" dirty="0">
            <a:solidFill>
              <a:schemeClr val="bg1">
                <a:lumMod val="50000"/>
              </a:schemeClr>
            </a:solidFill>
          </a:endParaRPr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F23A3D60-C6AF-4B83-80E4-2DCE34B47943}" type="presOf" srcId="{B5E039F1-BBD9-49CA-AED0-167893AD4C2D}" destId="{AA9D5778-9E54-41DB-BF3A-44486A11C644}" srcOrd="0" destOrd="0" presId="urn:microsoft.com/office/officeart/2005/8/layout/matrix3"/>
    <dgm:cxn modelId="{3C19796D-28CD-4588-964D-8182AA75934E}" type="presOf" srcId="{3E4F9D75-D5D8-4314-ACBD-27833A7F9B37}" destId="{0F528374-3DE1-4486-B71C-82DC73192314}" srcOrd="0" destOrd="0" presId="urn:microsoft.com/office/officeart/2005/8/layout/matrix3"/>
    <dgm:cxn modelId="{D38D017A-6CB8-4A57-90AA-8ADB32B057AF}" type="presOf" srcId="{D1EB14A3-E50B-4C6B-8B85-FC2F1AA58ED5}" destId="{ECAE1A64-3C26-4CD0-8055-16154FF0361B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D202BC90-6A3E-402E-A3CD-C48B92C8B66F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FC93D3CF-8BE5-4B90-A1DE-5AE9B3A07321}" type="presOf" srcId="{1439D559-D189-4FF1-A4FB-F22A15A268D1}" destId="{B6C28692-8BAE-4E06-A3BE-9AAFCCA84D47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5EC3A896-09C5-4EA9-AC89-654B4A813998}" type="presParOf" srcId="{0F528374-3DE1-4486-B71C-82DC73192314}" destId="{7476B03F-5A87-4E08-A32E-D8B9821AFAB6}" srcOrd="0" destOrd="0" presId="urn:microsoft.com/office/officeart/2005/8/layout/matrix3"/>
    <dgm:cxn modelId="{D7D8C8FE-6D4F-4CEA-8667-4E25BB605CDF}" type="presParOf" srcId="{0F528374-3DE1-4486-B71C-82DC73192314}" destId="{ECAE1A64-3C26-4CD0-8055-16154FF0361B}" srcOrd="1" destOrd="0" presId="urn:microsoft.com/office/officeart/2005/8/layout/matrix3"/>
    <dgm:cxn modelId="{8C92C724-6D8F-4F5F-A6AA-EFF71A76CBF6}" type="presParOf" srcId="{0F528374-3DE1-4486-B71C-82DC73192314}" destId="{AA9D5778-9E54-41DB-BF3A-44486A11C644}" srcOrd="2" destOrd="0" presId="urn:microsoft.com/office/officeart/2005/8/layout/matrix3"/>
    <dgm:cxn modelId="{F80EBF10-AB9D-4B71-906E-AFBAEEF74496}" type="presParOf" srcId="{0F528374-3DE1-4486-B71C-82DC73192314}" destId="{B6C28692-8BAE-4E06-A3BE-9AAFCCA84D47}" srcOrd="3" destOrd="0" presId="urn:microsoft.com/office/officeart/2005/8/layout/matrix3"/>
    <dgm:cxn modelId="{98C4600F-015C-4FEC-9A1E-AAB41684ABCE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shade val="51000"/>
                <a:satMod val="130000"/>
                <a:alpha val="50000"/>
              </a:schemeClr>
            </a:gs>
            <a:gs pos="80000">
              <a:schemeClr val="accent1">
                <a:hueOff val="0"/>
                <a:satOff val="0"/>
                <a:lumOff val="0"/>
                <a:shade val="93000"/>
                <a:satMod val="130000"/>
                <a:alpha val="50000"/>
              </a:schemeClr>
            </a:gs>
            <a:gs pos="100000">
              <a:schemeClr val="accent1">
                <a:hueOff val="0"/>
                <a:satOff val="0"/>
                <a:lumOff val="0"/>
                <a:shade val="94000"/>
                <a:satMod val="135000"/>
                <a:alpha val="50000"/>
              </a:schemeClr>
            </a:gs>
          </a:gsLst>
        </a:gradFill>
      </dgm:spPr>
      <dgm:t>
        <a:bodyPr/>
        <a:lstStyle/>
        <a:p>
          <a:r>
            <a:rPr lang="en-US" b="1" dirty="0">
              <a:solidFill>
                <a:schemeClr val="bg1">
                  <a:lumMod val="50000"/>
                </a:schemeClr>
              </a:solidFill>
            </a:rPr>
            <a:t>REST</a:t>
          </a:r>
          <a:endParaRPr lang="en-CA" b="1" dirty="0">
            <a:solidFill>
              <a:schemeClr val="bg1">
                <a:lumMod val="50000"/>
              </a:schemeClr>
            </a:solidFill>
          </a:endParaRPr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>
            <a:alpha val="50000"/>
          </a:schemeClr>
        </a:solidFill>
      </dgm:spPr>
      <dgm:t>
        <a:bodyPr/>
        <a:lstStyle/>
        <a:p>
          <a:r>
            <a:rPr lang="en-US" b="1" dirty="0">
              <a:solidFill>
                <a:schemeClr val="bg1">
                  <a:lumMod val="50000"/>
                </a:schemeClr>
              </a:solidFill>
            </a:rPr>
            <a:t>Documents</a:t>
          </a:r>
          <a:endParaRPr lang="en-CA" b="1" dirty="0">
            <a:solidFill>
              <a:schemeClr val="bg1">
                <a:lumMod val="50000"/>
              </a:schemeClr>
            </a:solidFill>
          </a:endParaRPr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Messages</a:t>
          </a:r>
          <a:endParaRPr lang="en-CA" b="1" dirty="0">
            <a:solidFill>
              <a:schemeClr val="tx1"/>
            </a:solidFill>
          </a:endParaRPr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>
            <a:alpha val="50000"/>
          </a:schemeClr>
        </a:solidFill>
        <a:ln>
          <a:solidFill>
            <a:schemeClr val="accent4">
              <a:lumMod val="50000"/>
              <a:lumOff val="50000"/>
            </a:schemeClr>
          </a:solidFill>
        </a:ln>
      </dgm:spPr>
      <dgm:t>
        <a:bodyPr/>
        <a:lstStyle/>
        <a:p>
          <a:r>
            <a:rPr lang="en-US" b="1" dirty="0">
              <a:solidFill>
                <a:schemeClr val="bg1">
                  <a:lumMod val="50000"/>
                </a:schemeClr>
              </a:solidFill>
            </a:rPr>
            <a:t>Services</a:t>
          </a:r>
          <a:endParaRPr lang="en-CA" b="1" dirty="0">
            <a:solidFill>
              <a:schemeClr val="bg1">
                <a:lumMod val="50000"/>
              </a:schemeClr>
            </a:solidFill>
          </a:endParaRPr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F23A3D60-C6AF-4B83-80E4-2DCE34B47943}" type="presOf" srcId="{B5E039F1-BBD9-49CA-AED0-167893AD4C2D}" destId="{AA9D5778-9E54-41DB-BF3A-44486A11C644}" srcOrd="0" destOrd="0" presId="urn:microsoft.com/office/officeart/2005/8/layout/matrix3"/>
    <dgm:cxn modelId="{3C19796D-28CD-4588-964D-8182AA75934E}" type="presOf" srcId="{3E4F9D75-D5D8-4314-ACBD-27833A7F9B37}" destId="{0F528374-3DE1-4486-B71C-82DC73192314}" srcOrd="0" destOrd="0" presId="urn:microsoft.com/office/officeart/2005/8/layout/matrix3"/>
    <dgm:cxn modelId="{D38D017A-6CB8-4A57-90AA-8ADB32B057AF}" type="presOf" srcId="{D1EB14A3-E50B-4C6B-8B85-FC2F1AA58ED5}" destId="{ECAE1A64-3C26-4CD0-8055-16154FF0361B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D202BC90-6A3E-402E-A3CD-C48B92C8B66F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FC93D3CF-8BE5-4B90-A1DE-5AE9B3A07321}" type="presOf" srcId="{1439D559-D189-4FF1-A4FB-F22A15A268D1}" destId="{B6C28692-8BAE-4E06-A3BE-9AAFCCA84D47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5EC3A896-09C5-4EA9-AC89-654B4A813998}" type="presParOf" srcId="{0F528374-3DE1-4486-B71C-82DC73192314}" destId="{7476B03F-5A87-4E08-A32E-D8B9821AFAB6}" srcOrd="0" destOrd="0" presId="urn:microsoft.com/office/officeart/2005/8/layout/matrix3"/>
    <dgm:cxn modelId="{D7D8C8FE-6D4F-4CEA-8667-4E25BB605CDF}" type="presParOf" srcId="{0F528374-3DE1-4486-B71C-82DC73192314}" destId="{ECAE1A64-3C26-4CD0-8055-16154FF0361B}" srcOrd="1" destOrd="0" presId="urn:microsoft.com/office/officeart/2005/8/layout/matrix3"/>
    <dgm:cxn modelId="{8C92C724-6D8F-4F5F-A6AA-EFF71A76CBF6}" type="presParOf" srcId="{0F528374-3DE1-4486-B71C-82DC73192314}" destId="{AA9D5778-9E54-41DB-BF3A-44486A11C644}" srcOrd="2" destOrd="0" presId="urn:microsoft.com/office/officeart/2005/8/layout/matrix3"/>
    <dgm:cxn modelId="{F80EBF10-AB9D-4B71-906E-AFBAEEF74496}" type="presParOf" srcId="{0F528374-3DE1-4486-B71C-82DC73192314}" destId="{B6C28692-8BAE-4E06-A3BE-9AAFCCA84D47}" srcOrd="3" destOrd="0" presId="urn:microsoft.com/office/officeart/2005/8/layout/matrix3"/>
    <dgm:cxn modelId="{98C4600F-015C-4FEC-9A1E-AAB41684ABCE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shade val="51000"/>
                <a:satMod val="130000"/>
                <a:alpha val="50000"/>
              </a:schemeClr>
            </a:gs>
            <a:gs pos="80000">
              <a:schemeClr val="accent1">
                <a:hueOff val="0"/>
                <a:satOff val="0"/>
                <a:lumOff val="0"/>
                <a:shade val="93000"/>
                <a:satMod val="130000"/>
                <a:alpha val="50000"/>
              </a:schemeClr>
            </a:gs>
            <a:gs pos="100000">
              <a:schemeClr val="accent1">
                <a:hueOff val="0"/>
                <a:satOff val="0"/>
                <a:lumOff val="0"/>
                <a:shade val="94000"/>
                <a:satMod val="135000"/>
                <a:alpha val="50000"/>
              </a:schemeClr>
            </a:gs>
          </a:gsLst>
        </a:gradFill>
      </dgm:spPr>
      <dgm:t>
        <a:bodyPr/>
        <a:lstStyle/>
        <a:p>
          <a:r>
            <a:rPr lang="en-US" b="1" dirty="0">
              <a:solidFill>
                <a:schemeClr val="bg1">
                  <a:lumMod val="50000"/>
                </a:schemeClr>
              </a:solidFill>
            </a:rPr>
            <a:t>REST</a:t>
          </a:r>
          <a:endParaRPr lang="en-CA" b="1" dirty="0">
            <a:solidFill>
              <a:schemeClr val="bg1">
                <a:lumMod val="50000"/>
              </a:schemeClr>
            </a:solidFill>
          </a:endParaRPr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>
            <a:alpha val="50000"/>
          </a:schemeClr>
        </a:solidFill>
      </dgm:spPr>
      <dgm:t>
        <a:bodyPr/>
        <a:lstStyle/>
        <a:p>
          <a:r>
            <a:rPr lang="en-US" b="1" dirty="0">
              <a:solidFill>
                <a:schemeClr val="bg1">
                  <a:lumMod val="50000"/>
                </a:schemeClr>
              </a:solidFill>
            </a:rPr>
            <a:t>Documents</a:t>
          </a:r>
          <a:endParaRPr lang="en-CA" b="1" dirty="0">
            <a:solidFill>
              <a:schemeClr val="bg1">
                <a:lumMod val="50000"/>
              </a:schemeClr>
            </a:solidFill>
          </a:endParaRPr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>
            <a:alpha val="50000"/>
          </a:schemeClr>
        </a:solidFill>
      </dgm:spPr>
      <dgm:t>
        <a:bodyPr/>
        <a:lstStyle/>
        <a:p>
          <a:r>
            <a:rPr lang="en-US" b="1" dirty="0">
              <a:solidFill>
                <a:schemeClr val="bg1">
                  <a:lumMod val="50000"/>
                </a:schemeClr>
              </a:solidFill>
            </a:rPr>
            <a:t>Messages</a:t>
          </a:r>
          <a:endParaRPr lang="en-CA" b="1" dirty="0">
            <a:solidFill>
              <a:schemeClr val="bg1">
                <a:lumMod val="50000"/>
              </a:schemeClr>
            </a:solidFill>
          </a:endParaRPr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>
              <a:lumMod val="50000"/>
              <a:lumOff val="50000"/>
            </a:schemeClr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Services</a:t>
          </a:r>
          <a:endParaRPr lang="en-CA" b="1" dirty="0">
            <a:solidFill>
              <a:schemeClr val="tx1"/>
            </a:solidFill>
          </a:endParaRPr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F23A3D60-C6AF-4B83-80E4-2DCE34B47943}" type="presOf" srcId="{B5E039F1-BBD9-49CA-AED0-167893AD4C2D}" destId="{AA9D5778-9E54-41DB-BF3A-44486A11C644}" srcOrd="0" destOrd="0" presId="urn:microsoft.com/office/officeart/2005/8/layout/matrix3"/>
    <dgm:cxn modelId="{3C19796D-28CD-4588-964D-8182AA75934E}" type="presOf" srcId="{3E4F9D75-D5D8-4314-ACBD-27833A7F9B37}" destId="{0F528374-3DE1-4486-B71C-82DC73192314}" srcOrd="0" destOrd="0" presId="urn:microsoft.com/office/officeart/2005/8/layout/matrix3"/>
    <dgm:cxn modelId="{D38D017A-6CB8-4A57-90AA-8ADB32B057AF}" type="presOf" srcId="{D1EB14A3-E50B-4C6B-8B85-FC2F1AA58ED5}" destId="{ECAE1A64-3C26-4CD0-8055-16154FF0361B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D202BC90-6A3E-402E-A3CD-C48B92C8B66F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FC93D3CF-8BE5-4B90-A1DE-5AE9B3A07321}" type="presOf" srcId="{1439D559-D189-4FF1-A4FB-F22A15A268D1}" destId="{B6C28692-8BAE-4E06-A3BE-9AAFCCA84D47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5EC3A896-09C5-4EA9-AC89-654B4A813998}" type="presParOf" srcId="{0F528374-3DE1-4486-B71C-82DC73192314}" destId="{7476B03F-5A87-4E08-A32E-D8B9821AFAB6}" srcOrd="0" destOrd="0" presId="urn:microsoft.com/office/officeart/2005/8/layout/matrix3"/>
    <dgm:cxn modelId="{D7D8C8FE-6D4F-4CEA-8667-4E25BB605CDF}" type="presParOf" srcId="{0F528374-3DE1-4486-B71C-82DC73192314}" destId="{ECAE1A64-3C26-4CD0-8055-16154FF0361B}" srcOrd="1" destOrd="0" presId="urn:microsoft.com/office/officeart/2005/8/layout/matrix3"/>
    <dgm:cxn modelId="{8C92C724-6D8F-4F5F-A6AA-EFF71A76CBF6}" type="presParOf" srcId="{0F528374-3DE1-4486-B71C-82DC73192314}" destId="{AA9D5778-9E54-41DB-BF3A-44486A11C644}" srcOrd="2" destOrd="0" presId="urn:microsoft.com/office/officeart/2005/8/layout/matrix3"/>
    <dgm:cxn modelId="{F80EBF10-AB9D-4B71-906E-AFBAEEF74496}" type="presParOf" srcId="{0F528374-3DE1-4486-B71C-82DC73192314}" destId="{B6C28692-8BAE-4E06-A3BE-9AAFCCA84D47}" srcOrd="3" destOrd="0" presId="urn:microsoft.com/office/officeart/2005/8/layout/matrix3"/>
    <dgm:cxn modelId="{98C4600F-015C-4FEC-9A1E-AAB41684ABCE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016000" y="0"/>
          <a:ext cx="4064000" cy="406400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402080" y="386080"/>
          <a:ext cx="1584960" cy="15849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REST</a:t>
          </a:r>
          <a:endParaRPr lang="en-CA" sz="1800" b="1" kern="1200" dirty="0">
            <a:solidFill>
              <a:schemeClr val="tx1"/>
            </a:solidFill>
          </a:endParaRPr>
        </a:p>
      </dsp:txBody>
      <dsp:txXfrm>
        <a:off x="1479451" y="463451"/>
        <a:ext cx="1430218" cy="1430218"/>
      </dsp:txXfrm>
    </dsp:sp>
    <dsp:sp modelId="{AA9D5778-9E54-41DB-BF3A-44486A11C644}">
      <dsp:nvSpPr>
        <dsp:cNvPr id="0" name=""/>
        <dsp:cNvSpPr/>
      </dsp:nvSpPr>
      <dsp:spPr>
        <a:xfrm>
          <a:off x="3108960" y="386080"/>
          <a:ext cx="1584960" cy="1584960"/>
        </a:xfrm>
        <a:prstGeom prst="roundRect">
          <a:avLst/>
        </a:prstGeom>
        <a:solidFill>
          <a:schemeClr val="accent2">
            <a:alpha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>
                  <a:lumMod val="50000"/>
                </a:schemeClr>
              </a:solidFill>
            </a:rPr>
            <a:t>Documents</a:t>
          </a:r>
          <a:endParaRPr lang="en-CA" sz="1800" b="1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3186331" y="463451"/>
        <a:ext cx="1430218" cy="1430218"/>
      </dsp:txXfrm>
    </dsp:sp>
    <dsp:sp modelId="{B6C28692-8BAE-4E06-A3BE-9AAFCCA84D47}">
      <dsp:nvSpPr>
        <dsp:cNvPr id="0" name=""/>
        <dsp:cNvSpPr/>
      </dsp:nvSpPr>
      <dsp:spPr>
        <a:xfrm>
          <a:off x="1402080" y="2092960"/>
          <a:ext cx="1584960" cy="1584960"/>
        </a:xfrm>
        <a:prstGeom prst="roundRect">
          <a:avLst/>
        </a:prstGeom>
        <a:solidFill>
          <a:schemeClr val="accent5">
            <a:alpha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>
                  <a:lumMod val="50000"/>
                </a:schemeClr>
              </a:solidFill>
            </a:rPr>
            <a:t>Messages</a:t>
          </a:r>
          <a:endParaRPr lang="en-CA" sz="1800" b="1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479451" y="2170331"/>
        <a:ext cx="1430218" cy="1430218"/>
      </dsp:txXfrm>
    </dsp:sp>
    <dsp:sp modelId="{C9DED484-765B-4B50-9650-386C82457535}">
      <dsp:nvSpPr>
        <dsp:cNvPr id="0" name=""/>
        <dsp:cNvSpPr/>
      </dsp:nvSpPr>
      <dsp:spPr>
        <a:xfrm>
          <a:off x="3108960" y="2092960"/>
          <a:ext cx="1584960" cy="1584960"/>
        </a:xfrm>
        <a:prstGeom prst="roundRect">
          <a:avLst/>
        </a:prstGeom>
        <a:solidFill>
          <a:schemeClr val="bg2">
            <a:alpha val="50000"/>
          </a:schemeClr>
        </a:solidFill>
        <a:ln>
          <a:solidFill>
            <a:schemeClr val="accent4">
              <a:lumMod val="50000"/>
              <a:lumOff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>
                  <a:lumMod val="50000"/>
                </a:schemeClr>
              </a:solidFill>
            </a:rPr>
            <a:t>Services</a:t>
          </a:r>
          <a:endParaRPr lang="en-CA" sz="1800" b="1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3186331" y="2170331"/>
        <a:ext cx="1430218" cy="14302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016000" y="0"/>
          <a:ext cx="4064000" cy="406400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402080" y="386080"/>
          <a:ext cx="1584960" cy="1584960"/>
        </a:xfrm>
        <a:prstGeom prst="roundRect">
          <a:avLst/>
        </a:prstGeom>
        <a:gradFill flip="none" rotWithShape="1">
          <a:gsLst>
            <a:gs pos="0">
              <a:schemeClr val="accent1">
                <a:hueOff val="0"/>
                <a:satOff val="0"/>
                <a:shade val="51000"/>
                <a:satMod val="130000"/>
                <a:lumMod val="100000"/>
                <a:alpha val="50000"/>
              </a:schemeClr>
            </a:gs>
            <a:gs pos="80000">
              <a:schemeClr val="accent1">
                <a:hueOff val="0"/>
                <a:satOff val="0"/>
                <a:lumOff val="0"/>
                <a:shade val="93000"/>
                <a:satMod val="130000"/>
                <a:alpha val="50000"/>
              </a:schemeClr>
            </a:gs>
            <a:gs pos="100000">
              <a:schemeClr val="accent1">
                <a:hueOff val="0"/>
                <a:satOff val="0"/>
                <a:lumOff val="0"/>
                <a:shade val="94000"/>
                <a:satMod val="135000"/>
                <a:alpha val="50000"/>
              </a:schemeClr>
            </a:gs>
          </a:gsLst>
          <a:lin ang="27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>
                  <a:lumMod val="50000"/>
                </a:schemeClr>
              </a:solidFill>
            </a:rPr>
            <a:t>REST</a:t>
          </a:r>
          <a:endParaRPr lang="en-CA" sz="1800" b="1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479451" y="463451"/>
        <a:ext cx="1430218" cy="1430218"/>
      </dsp:txXfrm>
    </dsp:sp>
    <dsp:sp modelId="{AA9D5778-9E54-41DB-BF3A-44486A11C644}">
      <dsp:nvSpPr>
        <dsp:cNvPr id="0" name=""/>
        <dsp:cNvSpPr/>
      </dsp:nvSpPr>
      <dsp:spPr>
        <a:xfrm>
          <a:off x="3108960" y="386080"/>
          <a:ext cx="1584960" cy="158496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Documents</a:t>
          </a:r>
          <a:endParaRPr lang="en-CA" sz="1800" b="1" kern="1200" dirty="0">
            <a:solidFill>
              <a:schemeClr val="tx1"/>
            </a:solidFill>
          </a:endParaRPr>
        </a:p>
      </dsp:txBody>
      <dsp:txXfrm>
        <a:off x="3186331" y="463451"/>
        <a:ext cx="1430218" cy="1430218"/>
      </dsp:txXfrm>
    </dsp:sp>
    <dsp:sp modelId="{B6C28692-8BAE-4E06-A3BE-9AAFCCA84D47}">
      <dsp:nvSpPr>
        <dsp:cNvPr id="0" name=""/>
        <dsp:cNvSpPr/>
      </dsp:nvSpPr>
      <dsp:spPr>
        <a:xfrm>
          <a:off x="1402080" y="2092960"/>
          <a:ext cx="1584960" cy="1584960"/>
        </a:xfrm>
        <a:prstGeom prst="roundRect">
          <a:avLst/>
        </a:prstGeom>
        <a:solidFill>
          <a:schemeClr val="accent5">
            <a:alpha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>
                  <a:lumMod val="50000"/>
                </a:schemeClr>
              </a:solidFill>
            </a:rPr>
            <a:t>Messages</a:t>
          </a:r>
          <a:endParaRPr lang="en-CA" sz="1800" b="1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479451" y="2170331"/>
        <a:ext cx="1430218" cy="1430218"/>
      </dsp:txXfrm>
    </dsp:sp>
    <dsp:sp modelId="{C9DED484-765B-4B50-9650-386C82457535}">
      <dsp:nvSpPr>
        <dsp:cNvPr id="0" name=""/>
        <dsp:cNvSpPr/>
      </dsp:nvSpPr>
      <dsp:spPr>
        <a:xfrm>
          <a:off x="3108960" y="2092960"/>
          <a:ext cx="1584960" cy="1584960"/>
        </a:xfrm>
        <a:prstGeom prst="roundRect">
          <a:avLst/>
        </a:prstGeom>
        <a:solidFill>
          <a:schemeClr val="bg2">
            <a:alpha val="50000"/>
          </a:schemeClr>
        </a:solidFill>
        <a:ln>
          <a:solidFill>
            <a:schemeClr val="accent4">
              <a:lumMod val="50000"/>
              <a:lumOff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>
                  <a:lumMod val="50000"/>
                </a:schemeClr>
              </a:solidFill>
            </a:rPr>
            <a:t>Services</a:t>
          </a:r>
          <a:endParaRPr lang="en-CA" sz="1800" b="1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3186331" y="2170331"/>
        <a:ext cx="1430218" cy="14302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016000" y="0"/>
          <a:ext cx="4064000" cy="406400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402080" y="386080"/>
          <a:ext cx="1584960" cy="15849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shade val="51000"/>
                <a:satMod val="130000"/>
                <a:alpha val="50000"/>
              </a:schemeClr>
            </a:gs>
            <a:gs pos="80000">
              <a:schemeClr val="accent1">
                <a:hueOff val="0"/>
                <a:satOff val="0"/>
                <a:lumOff val="0"/>
                <a:shade val="93000"/>
                <a:satMod val="130000"/>
                <a:alpha val="50000"/>
              </a:schemeClr>
            </a:gs>
            <a:gs pos="100000">
              <a:schemeClr val="accent1">
                <a:hueOff val="0"/>
                <a:satOff val="0"/>
                <a:lumOff val="0"/>
                <a:shade val="94000"/>
                <a:satMod val="135000"/>
                <a:alpha val="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>
                  <a:lumMod val="50000"/>
                </a:schemeClr>
              </a:solidFill>
            </a:rPr>
            <a:t>REST</a:t>
          </a:r>
          <a:endParaRPr lang="en-CA" sz="1800" b="1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479451" y="463451"/>
        <a:ext cx="1430218" cy="1430218"/>
      </dsp:txXfrm>
    </dsp:sp>
    <dsp:sp modelId="{AA9D5778-9E54-41DB-BF3A-44486A11C644}">
      <dsp:nvSpPr>
        <dsp:cNvPr id="0" name=""/>
        <dsp:cNvSpPr/>
      </dsp:nvSpPr>
      <dsp:spPr>
        <a:xfrm>
          <a:off x="3108960" y="386080"/>
          <a:ext cx="1584960" cy="1584960"/>
        </a:xfrm>
        <a:prstGeom prst="roundRect">
          <a:avLst/>
        </a:prstGeom>
        <a:solidFill>
          <a:schemeClr val="accent2">
            <a:alpha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>
                  <a:lumMod val="50000"/>
                </a:schemeClr>
              </a:solidFill>
            </a:rPr>
            <a:t>Documents</a:t>
          </a:r>
          <a:endParaRPr lang="en-CA" sz="1800" b="1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3186331" y="463451"/>
        <a:ext cx="1430218" cy="1430218"/>
      </dsp:txXfrm>
    </dsp:sp>
    <dsp:sp modelId="{B6C28692-8BAE-4E06-A3BE-9AAFCCA84D47}">
      <dsp:nvSpPr>
        <dsp:cNvPr id="0" name=""/>
        <dsp:cNvSpPr/>
      </dsp:nvSpPr>
      <dsp:spPr>
        <a:xfrm>
          <a:off x="1402080" y="2092960"/>
          <a:ext cx="1584960" cy="158496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Messages</a:t>
          </a:r>
          <a:endParaRPr lang="en-CA" sz="1800" b="1" kern="1200" dirty="0">
            <a:solidFill>
              <a:schemeClr val="tx1"/>
            </a:solidFill>
          </a:endParaRPr>
        </a:p>
      </dsp:txBody>
      <dsp:txXfrm>
        <a:off x="1479451" y="2170331"/>
        <a:ext cx="1430218" cy="1430218"/>
      </dsp:txXfrm>
    </dsp:sp>
    <dsp:sp modelId="{C9DED484-765B-4B50-9650-386C82457535}">
      <dsp:nvSpPr>
        <dsp:cNvPr id="0" name=""/>
        <dsp:cNvSpPr/>
      </dsp:nvSpPr>
      <dsp:spPr>
        <a:xfrm>
          <a:off x="3108960" y="2092960"/>
          <a:ext cx="1584960" cy="1584960"/>
        </a:xfrm>
        <a:prstGeom prst="roundRect">
          <a:avLst/>
        </a:prstGeom>
        <a:solidFill>
          <a:schemeClr val="bg2">
            <a:alpha val="50000"/>
          </a:schemeClr>
        </a:solidFill>
        <a:ln>
          <a:solidFill>
            <a:schemeClr val="accent4">
              <a:lumMod val="50000"/>
              <a:lumOff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>
                  <a:lumMod val="50000"/>
                </a:schemeClr>
              </a:solidFill>
            </a:rPr>
            <a:t>Services</a:t>
          </a:r>
          <a:endParaRPr lang="en-CA" sz="1800" b="1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3186331" y="2170331"/>
        <a:ext cx="1430218" cy="14302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016000" y="0"/>
          <a:ext cx="4064000" cy="406400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402080" y="386080"/>
          <a:ext cx="1584960" cy="15849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shade val="51000"/>
                <a:satMod val="130000"/>
                <a:alpha val="50000"/>
              </a:schemeClr>
            </a:gs>
            <a:gs pos="80000">
              <a:schemeClr val="accent1">
                <a:hueOff val="0"/>
                <a:satOff val="0"/>
                <a:lumOff val="0"/>
                <a:shade val="93000"/>
                <a:satMod val="130000"/>
                <a:alpha val="50000"/>
              </a:schemeClr>
            </a:gs>
            <a:gs pos="100000">
              <a:schemeClr val="accent1">
                <a:hueOff val="0"/>
                <a:satOff val="0"/>
                <a:lumOff val="0"/>
                <a:shade val="94000"/>
                <a:satMod val="135000"/>
                <a:alpha val="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>
                  <a:lumMod val="50000"/>
                </a:schemeClr>
              </a:solidFill>
            </a:rPr>
            <a:t>REST</a:t>
          </a:r>
          <a:endParaRPr lang="en-CA" sz="1800" b="1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479451" y="463451"/>
        <a:ext cx="1430218" cy="1430218"/>
      </dsp:txXfrm>
    </dsp:sp>
    <dsp:sp modelId="{AA9D5778-9E54-41DB-BF3A-44486A11C644}">
      <dsp:nvSpPr>
        <dsp:cNvPr id="0" name=""/>
        <dsp:cNvSpPr/>
      </dsp:nvSpPr>
      <dsp:spPr>
        <a:xfrm>
          <a:off x="3108960" y="386080"/>
          <a:ext cx="1584960" cy="1584960"/>
        </a:xfrm>
        <a:prstGeom prst="roundRect">
          <a:avLst/>
        </a:prstGeom>
        <a:solidFill>
          <a:schemeClr val="accent2">
            <a:alpha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>
                  <a:lumMod val="50000"/>
                </a:schemeClr>
              </a:solidFill>
            </a:rPr>
            <a:t>Documents</a:t>
          </a:r>
          <a:endParaRPr lang="en-CA" sz="1800" b="1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3186331" y="463451"/>
        <a:ext cx="1430218" cy="1430218"/>
      </dsp:txXfrm>
    </dsp:sp>
    <dsp:sp modelId="{B6C28692-8BAE-4E06-A3BE-9AAFCCA84D47}">
      <dsp:nvSpPr>
        <dsp:cNvPr id="0" name=""/>
        <dsp:cNvSpPr/>
      </dsp:nvSpPr>
      <dsp:spPr>
        <a:xfrm>
          <a:off x="1402080" y="2092960"/>
          <a:ext cx="1584960" cy="1584960"/>
        </a:xfrm>
        <a:prstGeom prst="roundRect">
          <a:avLst/>
        </a:prstGeom>
        <a:solidFill>
          <a:schemeClr val="accent5">
            <a:alpha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>
                  <a:lumMod val="50000"/>
                </a:schemeClr>
              </a:solidFill>
            </a:rPr>
            <a:t>Messages</a:t>
          </a:r>
          <a:endParaRPr lang="en-CA" sz="1800" b="1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479451" y="2170331"/>
        <a:ext cx="1430218" cy="1430218"/>
      </dsp:txXfrm>
    </dsp:sp>
    <dsp:sp modelId="{C9DED484-765B-4B50-9650-386C82457535}">
      <dsp:nvSpPr>
        <dsp:cNvPr id="0" name=""/>
        <dsp:cNvSpPr/>
      </dsp:nvSpPr>
      <dsp:spPr>
        <a:xfrm>
          <a:off x="3108960" y="2092960"/>
          <a:ext cx="1584960" cy="1584960"/>
        </a:xfrm>
        <a:prstGeom prst="roundRect">
          <a:avLst/>
        </a:prstGeom>
        <a:solidFill>
          <a:schemeClr val="bg2"/>
        </a:solidFill>
        <a:ln>
          <a:solidFill>
            <a:schemeClr val="accent4">
              <a:lumMod val="50000"/>
              <a:lumOff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Services</a:t>
          </a:r>
          <a:endParaRPr lang="en-CA" sz="1800" b="1" kern="1200" dirty="0">
            <a:solidFill>
              <a:schemeClr val="tx1"/>
            </a:solidFill>
          </a:endParaRPr>
        </a:p>
      </dsp:txBody>
      <dsp:txXfrm>
        <a:off x="3186331" y="2170331"/>
        <a:ext cx="1430218" cy="14302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endParaRPr lang="en-US" dirty="0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E592D5FE-85CA-40E6-8273-48A5F35DE016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2203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l7.org/implement/standards/fhir/condition.htm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ww.hl7.org/implement/standards/fhir/procedure.htm" TargetMode="External"/><Relationship Id="rId4" Type="http://schemas.openxmlformats.org/officeDocument/2006/relationships/hyperlink" Target="http://www.hl7.org/implement/standards/fhir/patient.htm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l7.org/implement/standards/fhir/observation.htm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2/Observation?date=2015-10-13&amp;_include=Observation:patient" TargetMode="External"/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242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into spec and look at resources (reminder</a:t>
            </a:r>
            <a:r>
              <a:rPr lang="en-US" baseline="0" dirty="0"/>
              <a:t> from earlier slide)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4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2C940-9BE6-4FB0-8429-4336D6A3CB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120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 typeface="Arial" charset="0"/>
              <a:buChar char="•"/>
            </a:pPr>
            <a:r>
              <a:rPr lang="en-US" noProof="0" dirty="0"/>
              <a:t>No context conduction: </a:t>
            </a:r>
            <a:r>
              <a:rPr lang="en-US" dirty="0"/>
              <a:t>if a </a:t>
            </a:r>
            <a:r>
              <a:rPr lang="en-US" dirty="0">
                <a:hlinkClick r:id="rId3"/>
              </a:rPr>
              <a:t>Condition</a:t>
            </a:r>
            <a:r>
              <a:rPr lang="en-US" dirty="0"/>
              <a:t> resource references a particular </a:t>
            </a:r>
            <a:r>
              <a:rPr lang="en-US" dirty="0">
                <a:hlinkClick r:id="rId4"/>
              </a:rPr>
              <a:t>Patient</a:t>
            </a:r>
            <a:r>
              <a:rPr lang="en-US" dirty="0"/>
              <a:t> as it's subject, and it links to a </a:t>
            </a:r>
            <a:r>
              <a:rPr lang="en-US" dirty="0">
                <a:hlinkClick r:id="rId5"/>
              </a:rPr>
              <a:t>Procedure</a:t>
            </a:r>
            <a:r>
              <a:rPr lang="en-US" dirty="0"/>
              <a:t> resource as it's cause, there is no automatic rule or implication that the procedure has the same patient as it's subject.</a:t>
            </a:r>
          </a:p>
          <a:p>
            <a:pPr marL="171428" indent="-171428">
              <a:buFont typeface="Arial" charset="0"/>
              <a:buChar char="•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774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D9405A-801D-4EEA-B2FD-F8DC5CDC8C24}" type="slidenum">
              <a:rPr lang="en-US"/>
              <a:pPr/>
              <a:t>23</a:t>
            </a:fld>
            <a:endParaRPr lang="en-US" dirty="0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Tx/>
              <a:buChar char="-"/>
            </a:pPr>
            <a:r>
              <a:rPr lang="en-US" baseline="0" dirty="0"/>
              <a:t>Medication Dispense – the Resource root</a:t>
            </a:r>
          </a:p>
          <a:p>
            <a:pPr marL="171428" indent="-171428">
              <a:buFontTx/>
              <a:buChar char="-"/>
            </a:pPr>
            <a:r>
              <a:rPr lang="en-US" baseline="0" dirty="0"/>
              <a:t>Dispense &amp; Substitution are components within Medication Dispense</a:t>
            </a:r>
          </a:p>
          <a:p>
            <a:pPr marL="171428" indent="-171428">
              <a:buFontTx/>
              <a:buChar char="-"/>
            </a:pPr>
            <a:r>
              <a:rPr lang="en-US" baseline="0" dirty="0"/>
              <a:t>Use of non-primitive “datatypes” / “value types”</a:t>
            </a:r>
          </a:p>
          <a:p>
            <a:pPr marL="171428" marR="0" indent="-171428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/>
              <a:t>[RS] Black diamond signifies Composition – these don’t have a life outside of the associated class.</a:t>
            </a:r>
          </a:p>
          <a:p>
            <a:pPr marL="171428" indent="-171428">
              <a:buFontTx/>
              <a:buChar char="-"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712639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into spec and look</a:t>
            </a:r>
            <a:r>
              <a:rPr lang="en-US" baseline="0" dirty="0"/>
              <a:t> at element types – the hierarchy  of elements – Domain 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7415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8613" y="819150"/>
            <a:ext cx="5918200" cy="3330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562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b="1" dirty="0"/>
              <a:t>References</a:t>
            </a:r>
            <a:r>
              <a:rPr lang="nl-NL" b="1" baseline="0" dirty="0"/>
              <a:t> between resources are not by “business key”, it</a:t>
            </a:r>
            <a:r>
              <a:rPr lang="nl-NL" b="1" dirty="0"/>
              <a:t> is *not* the patient id, it’s a REST URI! </a:t>
            </a:r>
            <a:r>
              <a:rPr lang="nl-NL" b="0" dirty="0"/>
              <a:t>[RS]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1817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8613" y="819150"/>
            <a:ext cx="5918200" cy="3330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494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844550"/>
            <a:ext cx="6096000" cy="3430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1157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 defTabSz="914281">
              <a:buFont typeface="Arial" charset="0"/>
              <a:buChar char="•"/>
              <a:defRPr/>
            </a:pPr>
            <a:r>
              <a:rPr lang="en-US" dirty="0"/>
              <a:t>This is not only the URL you use to retrieve the resource, it’s also its id.</a:t>
            </a:r>
          </a:p>
          <a:p>
            <a:pPr marL="171428" indent="-171428" defTabSz="914281">
              <a:buFont typeface="Arial" charset="0"/>
              <a:buChar char="•"/>
              <a:defRPr/>
            </a:pPr>
            <a:r>
              <a:rPr lang="en-US" dirty="0"/>
              <a:t>All URL’s in FHIR are</a:t>
            </a:r>
            <a:r>
              <a:rPr lang="en-US" baseline="0" dirty="0"/>
              <a:t> case-sensitive (and so is the id)</a:t>
            </a:r>
          </a:p>
          <a:p>
            <a:pPr marL="171428" indent="-171428" defTabSz="914281">
              <a:buFont typeface="Arial" charset="0"/>
              <a:buChar char="•"/>
              <a:defRPr/>
            </a:pPr>
            <a:r>
              <a:rPr lang="en-US" baseline="0" dirty="0"/>
              <a:t>It is *metadata*, you won’t find this in the Resource’s definition</a:t>
            </a:r>
          </a:p>
          <a:p>
            <a:pPr marL="171428" indent="-171428" defTabSz="914281">
              <a:buFont typeface="Arial" charset="0"/>
              <a:buChar char="•"/>
              <a:defRPr/>
            </a:pPr>
            <a:endParaRPr lang="en-US" baseline="0" dirty="0"/>
          </a:p>
          <a:p>
            <a:pPr marL="171428" indent="-171428" defTabSz="914281">
              <a:buFont typeface="Arial" charset="0"/>
              <a:buChar char="•"/>
              <a:defRPr/>
            </a:pP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413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3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 minutes (10:20 end)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18966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 typeface="Arial" charset="0"/>
              <a:buChar char="•"/>
            </a:pPr>
            <a:r>
              <a:rPr lang="en-US" dirty="0"/>
              <a:t>Resource</a:t>
            </a:r>
            <a:r>
              <a:rPr lang="en-US" baseline="0" dirty="0"/>
              <a:t> Id’s (=URLs) are infrastructural id’s, they differ from “business” identifier.</a:t>
            </a:r>
          </a:p>
          <a:p>
            <a:pPr marL="171428" indent="-171428">
              <a:buFont typeface="Arial" charset="0"/>
              <a:buChar char="•"/>
            </a:pPr>
            <a:r>
              <a:rPr lang="en-US" baseline="0" dirty="0"/>
              <a:t>Many Resources also have business identifiers, they are explicitly modeled, like Patient.identifier (even more than one identifier possible!)</a:t>
            </a:r>
          </a:p>
          <a:p>
            <a:pPr marL="171428" indent="-171428">
              <a:buFont typeface="Arial" charset="0"/>
              <a:buChar char="•"/>
            </a:pPr>
            <a:r>
              <a:rPr lang="en-US" baseline="0" dirty="0"/>
              <a:t>Business identifiers are completely separate from technical resource id’s</a:t>
            </a:r>
          </a:p>
          <a:p>
            <a:pPr marL="171428" indent="-171428">
              <a:buFont typeface="Arial" charset="0"/>
              <a:buChar char="•"/>
            </a:pPr>
            <a:r>
              <a:rPr lang="en-US" baseline="0" dirty="0"/>
              <a:t>The URL is the position of the resource and isn’t shown in the resource itself (metadata, see next slide) [RS]</a:t>
            </a:r>
          </a:p>
          <a:p>
            <a:pPr marL="171428" indent="-171428">
              <a:buFont typeface="Arial" charset="0"/>
              <a:buChar char="•"/>
            </a:pPr>
            <a:r>
              <a:rPr lang="en-US" baseline="0" dirty="0"/>
              <a:t>Good to use words “Id” or “identifier” (even though those words are actually the same thing in most other contexts) [RS]</a:t>
            </a:r>
            <a:endParaRPr lang="nl-NL" dirty="0"/>
          </a:p>
          <a:p>
            <a:pPr marL="171428" indent="-171428">
              <a:buFont typeface="Arial" charset="0"/>
              <a:buChar char="•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0417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Pink</a:t>
            </a:r>
            <a:r>
              <a:rPr lang="en-US" baseline="0" dirty="0"/>
              <a:t> box is resource</a:t>
            </a:r>
          </a:p>
          <a:p>
            <a:r>
              <a:rPr lang="en-US" baseline="0" dirty="0"/>
              <a:t>Metadata has the ID, and history with version of 4</a:t>
            </a:r>
          </a:p>
          <a:p>
            <a:endParaRPr lang="en-US" baseline="0" dirty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(core resource and stuff around the resource – yellow is no longer in HTTP, but in metadata) - </a:t>
            </a:r>
            <a:r>
              <a:rPr lang="nl-NL" sz="1200" i="1" dirty="0"/>
              <a:t>http://hl7.org/fhir/tag</a:t>
            </a:r>
            <a:r>
              <a:rPr lang="nl-NL" sz="1200" dirty="0"/>
              <a:t>http://example.org/fhir/Status#Test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In Bundle there are </a:t>
            </a:r>
            <a:r>
              <a:rPr lang="en-US" baseline="0" dirty="0" err="1"/>
              <a:t>eTAGS</a:t>
            </a:r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3056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marR="0" indent="-171428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[RS] changed composit</a:t>
            </a:r>
            <a:r>
              <a:rPr lang="en-US" baseline="0" dirty="0"/>
              <a:t>e to complex</a:t>
            </a:r>
            <a:endParaRPr lang="en-US" dirty="0"/>
          </a:p>
          <a:p>
            <a:pPr marL="171428" indent="-171428">
              <a:buFontTx/>
              <a:buChar char="-"/>
            </a:pPr>
            <a:r>
              <a:rPr lang="en-US" dirty="0"/>
              <a:t>[RS – resources</a:t>
            </a:r>
            <a:r>
              <a:rPr lang="en-US" baseline="0" dirty="0"/>
              <a:t> are user definable?</a:t>
            </a:r>
            <a:r>
              <a:rPr lang="en-US" dirty="0"/>
              <a:t>] </a:t>
            </a:r>
            <a:r>
              <a:rPr lang="en-US" strike="sngStrike" dirty="0"/>
              <a:t>Only the Resources are user-definable, other types are “built-in” </a:t>
            </a:r>
          </a:p>
          <a:p>
            <a:pPr marL="171428" indent="-171428">
              <a:buFontTx/>
              <a:buChar char="-"/>
            </a:pPr>
            <a:r>
              <a:rPr lang="en-US" dirty="0"/>
              <a:t>Derived primitives are patterns -&gt; validation consists of regexp matching</a:t>
            </a:r>
          </a:p>
          <a:p>
            <a:pPr marL="171428" indent="-171428">
              <a:buFontTx/>
              <a:buChar char="-"/>
            </a:pPr>
            <a:r>
              <a:rPr lang="en-US" dirty="0"/>
              <a:t>Constrained types are</a:t>
            </a:r>
            <a:r>
              <a:rPr lang="en-US" baseline="0" dirty="0"/>
              <a:t> defined using invariants (OCL, Xpath, prose) -&gt; validation using schematron, code</a:t>
            </a:r>
          </a:p>
          <a:p>
            <a:pPr marL="171428" indent="-171428">
              <a:buFontTx/>
              <a:buChar char="-"/>
            </a:pPr>
            <a:r>
              <a:rPr lang="en-US" dirty="0"/>
              <a:t>[RS] </a:t>
            </a:r>
            <a:r>
              <a:rPr lang="en-US" strike="sngStrike" dirty="0"/>
              <a:t>Narrative and Extension are both ONLY used in Resources</a:t>
            </a:r>
          </a:p>
          <a:p>
            <a:pPr marL="171428" indent="-171428">
              <a:buFontTx/>
              <a:buChar char="-"/>
            </a:pPr>
            <a:r>
              <a:rPr lang="en-US" dirty="0"/>
              <a:t>Resources can use both (derived) primitives and complex</a:t>
            </a:r>
            <a:r>
              <a:rPr lang="en-US" baseline="0" dirty="0"/>
              <a:t> </a:t>
            </a:r>
            <a:r>
              <a:rPr lang="en-US" strike="sngStrike" dirty="0"/>
              <a:t>composite </a:t>
            </a:r>
            <a:r>
              <a:rPr lang="en-US" dirty="0"/>
              <a:t>datatypes in its definitions</a:t>
            </a:r>
          </a:p>
          <a:p>
            <a:pPr marL="171428" indent="-171428">
              <a:buFontTx/>
              <a:buChar char="-"/>
            </a:pPr>
            <a:r>
              <a:rPr lang="en-US" dirty="0"/>
              <a:t>[RS] </a:t>
            </a:r>
            <a:r>
              <a:rPr lang="en-US" strike="sngStrike" dirty="0"/>
              <a:t>Infrastructural types need special</a:t>
            </a:r>
            <a:r>
              <a:rPr lang="en-US" strike="sngStrike" baseline="0" dirty="0"/>
              <a:t> handling, not general-purpose types</a:t>
            </a:r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4093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Datatypes use both primitives and other datatypes.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Some datatypes use attributes with cardinality &gt; 1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CodeableConcept.primary</a:t>
            </a:r>
            <a:r>
              <a:rPr lang="en-US" baseline="0" dirty="0"/>
              <a:t> is actually refers to a coding in CodeableConcept.coding, so is not a code itself.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Arial" charset="0"/>
              </a:rPr>
              <a:t>Quantity</a:t>
            </a:r>
            <a:r>
              <a:rPr lang="en-US" sz="1200" baseline="0" dirty="0">
                <a:solidFill>
                  <a:schemeClr val="tx1"/>
                </a:solidFill>
                <a:latin typeface="Arial" charset="0"/>
              </a:rPr>
              <a:t> has constrained variations</a:t>
            </a:r>
            <a:r>
              <a:rPr lang="en-US" sz="1200" dirty="0">
                <a:solidFill>
                  <a:schemeClr val="tx1"/>
                </a:solidFill>
                <a:latin typeface="Arial" charset="0"/>
              </a:rPr>
              <a:t> Distance, Count, Duration, Money. </a:t>
            </a:r>
            <a:r>
              <a:rPr lang="en-US" sz="1200" baseline="0" dirty="0">
                <a:solidFill>
                  <a:schemeClr val="tx1"/>
                </a:solidFill>
                <a:latin typeface="Arial" charset="0"/>
              </a:rPr>
              <a:t> They introduce constraints on useable units, but do not add attributes, so not shown here.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Note that HumanId.assigner refers to a Resource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6988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8613" y="819150"/>
            <a:ext cx="5918200" cy="3330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9742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Now we will look at FHIR definitions</a:t>
            </a:r>
            <a:r>
              <a:rPr lang="en-US" baseline="0" dirty="0"/>
              <a:t> </a:t>
            </a:r>
            <a:r>
              <a:rPr lang="en-US" dirty="0"/>
              <a:t>from the bottom</a:t>
            </a:r>
            <a:r>
              <a:rPr lang="en-US" baseline="0" dirty="0"/>
              <a:t> up, from datatype primitives, in several steps up to resources [RS]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The</a:t>
            </a:r>
            <a:r>
              <a:rPr lang="en-US" baseline="0" dirty="0"/>
              <a:t> lexical rendering for these primitives in Xml is the same as in JSON (maybe this should go in the serialization section)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Expressing the allowed values in terms of XSD primitives brings in more variability then we would like. E.g. “0” and “1” are valid for xs:boolean.  “+000004”, “4”, “+4” are all valid decimals.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8530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8613" y="819150"/>
            <a:ext cx="5918200" cy="3330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7178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 typeface="Arial" charset="0"/>
              <a:buChar char="•"/>
            </a:pPr>
            <a:r>
              <a:rPr lang="en-US" dirty="0"/>
              <a:t>The content</a:t>
            </a:r>
            <a:r>
              <a:rPr lang="en-US" baseline="0" dirty="0"/>
              <a:t> of a primitive is not rendered in XML as a text node but as an attribute</a:t>
            </a:r>
          </a:p>
          <a:p>
            <a:pPr marL="171428" indent="-171428">
              <a:buFont typeface="Arial" charset="0"/>
              <a:buChar char="•"/>
            </a:pPr>
            <a:r>
              <a:rPr lang="en-US" baseline="0" dirty="0"/>
              <a:t>Notice how the “system” of a code is now a uri, so unlike in v3 an OID is now ALSO a uri (urn:oid:1.2.3.4.5)</a:t>
            </a:r>
          </a:p>
          <a:p>
            <a:pPr marL="171428" indent="-171428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99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T</a:t>
            </a:r>
            <a:r>
              <a:rPr lang="en-US" baseline="0" dirty="0"/>
              <a:t>he element “identifier” is of type Identifier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The</a:t>
            </a:r>
            <a:r>
              <a:rPr lang="en-US" baseline="0" dirty="0"/>
              <a:t> element “telecom” repeats, there is no notion of a “list” in Xml.</a:t>
            </a:r>
          </a:p>
          <a:p>
            <a:pPr marL="171450" indent="-171450">
              <a:buFont typeface="Arial" charset="0"/>
              <a:buChar char="•"/>
            </a:pPr>
            <a:r>
              <a:rPr lang="en-US" b="1" baseline="0" dirty="0"/>
              <a:t>Empty elements are left out</a:t>
            </a:r>
          </a:p>
          <a:p>
            <a:pPr marL="171450" indent="-171450">
              <a:buFont typeface="Arial" charset="0"/>
              <a:buChar char="•"/>
            </a:pPr>
            <a:r>
              <a:rPr lang="en-US" b="0" baseline="0" dirty="0"/>
              <a:t>Rik – Both Identifier and Contact are datatypes, of identifier and telecom respectively</a:t>
            </a:r>
          </a:p>
          <a:p>
            <a:pPr marL="171450" indent="-171450">
              <a:buFont typeface="Arial" charset="0"/>
              <a:buChar char="•"/>
            </a:pPr>
            <a:r>
              <a:rPr lang="en-US" b="0" baseline="0" dirty="0"/>
              <a:t>Rik – somewhat confusing that Organization.telecom has a type of Contact, and there is also a component class in Organization called Contact.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3990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/>
              <a:t>* value[x] means: </a:t>
            </a:r>
            <a:r>
              <a:rPr lang="en-US" dirty="0"/>
              <a:t>An element with a name that starts with “value”. The [x] is replaced by the (capitalized) name of the actual datatype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018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9:15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319447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 typeface="Arial" pitchFamily="34" charset="0"/>
              <a:buChar char="•"/>
            </a:pPr>
            <a:r>
              <a:rPr lang="en-US" baseline="0" dirty="0"/>
              <a:t>There are references that can reference more than one type of resource!  In this example: Resource(Patient | Group | Device)</a:t>
            </a:r>
          </a:p>
          <a:p>
            <a:pPr marL="171428" indent="-171428">
              <a:buFont typeface="Arial" pitchFamily="34" charset="0"/>
              <a:buChar char="•"/>
            </a:pPr>
            <a:r>
              <a:rPr lang="en-US" baseline="0" dirty="0"/>
              <a:t>The reference has a “type” element to indicate the kind of Resource that is referenced</a:t>
            </a:r>
          </a:p>
          <a:p>
            <a:pPr marL="171428" indent="-171428">
              <a:buFont typeface="Arial" charset="0"/>
              <a:buChar char="•"/>
            </a:pPr>
            <a:r>
              <a:rPr lang="en-US" dirty="0"/>
              <a:t>References may be: Relative</a:t>
            </a:r>
            <a:r>
              <a:rPr lang="en-US" baseline="0" dirty="0"/>
              <a:t> (on the same server), a</a:t>
            </a:r>
            <a:r>
              <a:rPr lang="en-US" dirty="0"/>
              <a:t>bsolute URL (somewhere</a:t>
            </a:r>
            <a:r>
              <a:rPr lang="en-US" baseline="0" dirty="0"/>
              <a:t> external) and internal (not treated here)</a:t>
            </a:r>
          </a:p>
          <a:p>
            <a:pPr marL="171428" indent="-171428">
              <a:buFont typeface="Arial" charset="0"/>
              <a:buChar char="•"/>
            </a:pPr>
            <a:endParaRPr lang="en-US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4538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4093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Resources SHOULD always contain narrative to support human-consumption as a fallback. However, in a strictly managed trading systems where all systems share a common data model and additional text is unnecessary or even a clinical safety risk, the narrative may be omitted. 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7886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marR="0" indent="-171428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/>
              <a:t>CodeableConcept builds on Coding, which uses code [RS]</a:t>
            </a:r>
          </a:p>
          <a:p>
            <a:pPr marL="171428" indent="-171428">
              <a:buFont typeface="Arial" charset="0"/>
              <a:buChar char="•"/>
            </a:pPr>
            <a:r>
              <a:rPr lang="en-US" baseline="0" dirty="0"/>
              <a:t>[Rik - This slide redone, CodeableConcept had extra attribute, also swapped the classes around. XML was using Problem which no longer exists]</a:t>
            </a:r>
          </a:p>
          <a:p>
            <a:pPr marL="171428" indent="-171428">
              <a:buFont typeface="Arial" charset="0"/>
              <a:buChar char="•"/>
            </a:pPr>
            <a:r>
              <a:rPr lang="en-US" baseline="0" dirty="0"/>
              <a:t>Examples is from </a:t>
            </a:r>
            <a:r>
              <a:rPr lang="nl-NL" dirty="0">
                <a:hlinkClick r:id="rId3"/>
              </a:rPr>
              <a:t>http://www.hl7.org/implement/standards/fhir/observation.htm</a:t>
            </a:r>
            <a:endParaRPr lang="nl-NL" dirty="0"/>
          </a:p>
          <a:p>
            <a:pPr marL="171428" indent="-171428">
              <a:buFont typeface="Arial" charset="0"/>
              <a:buChar char="•"/>
            </a:pPr>
            <a:r>
              <a:rPr lang="en-GB" dirty="0"/>
              <a:t>[RS] [removed bindings part, next slide]</a:t>
            </a:r>
          </a:p>
          <a:p>
            <a:pPr marL="171428" indent="-171428">
              <a:buFont typeface="Arial" charset="0"/>
              <a:buChar char="•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4008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 typeface="Arial" charset="0"/>
              <a:buChar char="•"/>
            </a:pPr>
            <a:r>
              <a:rPr lang="en-GB" baseline="0" dirty="0"/>
              <a:t>Rik - Bindings are to value sets, as indicated by the “/vs/” in that path.</a:t>
            </a:r>
            <a:endParaRPr lang="nl-NL" dirty="0"/>
          </a:p>
          <a:p>
            <a:pPr marL="171428" indent="-171428">
              <a:buFont typeface="Arial" charset="0"/>
              <a:buChar char="•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4008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5763" y="685800"/>
            <a:ext cx="6075362" cy="3417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Eg</a:t>
            </a:r>
            <a:r>
              <a:rPr lang="en-US" dirty="0"/>
              <a:t> condition with different specialties</a:t>
            </a:r>
          </a:p>
        </p:txBody>
      </p:sp>
    </p:spTree>
    <p:extLst>
      <p:ext uri="{BB962C8B-B14F-4D97-AF65-F5344CB8AC3E}">
        <p14:creationId xmlns:p14="http://schemas.microsoft.com/office/powerpoint/2010/main" val="11297358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5763" y="685800"/>
            <a:ext cx="6075362" cy="3417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Expand </a:t>
            </a:r>
          </a:p>
          <a:p>
            <a:pPr lvl="2"/>
            <a:r>
              <a:rPr lang="en-US" dirty="0"/>
              <a:t>http://</a:t>
            </a:r>
            <a:r>
              <a:rPr lang="en-US" dirty="0" err="1"/>
              <a:t>fhir-dev.healthintersections.com.au</a:t>
            </a:r>
            <a:r>
              <a:rPr lang="en-US" dirty="0"/>
              <a:t>/open/ValueSet/</a:t>
            </a:r>
            <a:r>
              <a:rPr lang="en-US" dirty="0" err="1"/>
              <a:t>valueset</a:t>
            </a:r>
            <a:r>
              <a:rPr lang="en-US" dirty="0"/>
              <a:t>-condition-code/$</a:t>
            </a:r>
            <a:r>
              <a:rPr lang="en-US" dirty="0" err="1"/>
              <a:t>expand?filter</a:t>
            </a:r>
            <a:r>
              <a:rPr lang="en-US" dirty="0"/>
              <a:t>=diabetes</a:t>
            </a:r>
          </a:p>
          <a:p>
            <a:pPr lvl="1"/>
            <a:r>
              <a:rPr lang="en-US" dirty="0"/>
              <a:t> Lookup</a:t>
            </a:r>
          </a:p>
          <a:p>
            <a:pPr lvl="2"/>
            <a:r>
              <a:rPr lang="en-US" dirty="0"/>
              <a:t> http://</a:t>
            </a:r>
            <a:r>
              <a:rPr lang="en-US" dirty="0" err="1"/>
              <a:t>fhir-dev.healthintersections.com.au</a:t>
            </a:r>
            <a:r>
              <a:rPr lang="en-US" dirty="0"/>
              <a:t>/open/ValueSet/$</a:t>
            </a:r>
            <a:r>
              <a:rPr lang="en-US" dirty="0" err="1"/>
              <a:t>lookup?system</a:t>
            </a:r>
            <a:r>
              <a:rPr lang="en-US" dirty="0"/>
              <a:t>=http://</a:t>
            </a:r>
            <a:r>
              <a:rPr lang="en-US" dirty="0" err="1"/>
              <a:t>loinc.org&amp;code</a:t>
            </a:r>
            <a:r>
              <a:rPr lang="en-US" dirty="0"/>
              <a:t>=8480-6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6858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59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Time: 10:50 – 11:30</a:t>
            </a:r>
          </a:p>
        </p:txBody>
      </p:sp>
    </p:spTree>
    <p:extLst>
      <p:ext uri="{BB962C8B-B14F-4D97-AF65-F5344CB8AC3E}">
        <p14:creationId xmlns:p14="http://schemas.microsoft.com/office/powerpoint/2010/main" val="31824059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Rik – Start at the top right with</a:t>
            </a:r>
            <a:r>
              <a:rPr lang="en-GB" baseline="0" dirty="0"/>
              <a:t> the report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4391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/>
              <a:t>You can retrieve any person using a GET on the person’s id, which is just an url</a:t>
            </a:r>
            <a:r>
              <a:rPr lang="en-US" baseline="0" dirty="0"/>
              <a:t> on the server: /fhir/Patient/&lt;id&gt;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/>
              <a:t>We have our own MIME-type: “text/xml+fhir”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/>
              <a:t>Note that FHIR always uses UTF-8. Since this is not the default for HTTP, the server explicitly mentions this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/>
              <a:t>But should mean the xml encoding mentions “utf-8” and that the payload is really encoded in utf-8</a:t>
            </a:r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/>
              <a:t>There can be a Byte Order Mark, but hopefully your framework handles all that ;-) [RS this is an optional character string preceding a UTF-8 set of bytes, to say if little endian or big endian – which is actually irrelevant to UTF-8]</a:t>
            </a:r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/>
              <a:t>The response returns a Content-Location header with a version-specific location….see </a:t>
            </a:r>
            <a:r>
              <a:rPr lang="en-US" strike="sngStrike" baseline="0" dirty="0"/>
              <a:t>next </a:t>
            </a:r>
            <a:r>
              <a:rPr lang="en-US" baseline="0" dirty="0"/>
              <a:t>slide 52 [RS]</a:t>
            </a:r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/>
              <a:t>Specify XML / JSON</a:t>
            </a:r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/>
              <a:t>More on query later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187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[RS] This modified to</a:t>
            </a:r>
            <a:r>
              <a:rPr lang="en-GB" baseline="0" dirty="0"/>
              <a:t> match the actual section (also note here that the brochure Sept 2014 is wrong)</a:t>
            </a:r>
            <a:endParaRPr lang="en-GB" dirty="0"/>
          </a:p>
          <a:p>
            <a:r>
              <a:rPr lang="en-GB" dirty="0"/>
              <a:t>(RS –</a:t>
            </a:r>
            <a:r>
              <a:rPr lang="en-GB" baseline="0" dirty="0"/>
              <a:t> actual sections below. TODO update this slide.</a:t>
            </a:r>
            <a:r>
              <a:rPr lang="en-GB" dirty="0"/>
              <a:t>)</a:t>
            </a:r>
          </a:p>
          <a:p>
            <a:r>
              <a:rPr lang="en-GB" dirty="0"/>
              <a:t>Introduction</a:t>
            </a:r>
          </a:p>
          <a:p>
            <a:r>
              <a:rPr lang="en-GB" b="1" dirty="0"/>
              <a:t>Deconstructing FHIR</a:t>
            </a:r>
          </a:p>
          <a:p>
            <a:r>
              <a:rPr lang="en-GB" b="1" dirty="0"/>
              <a:t>REST Interface</a:t>
            </a:r>
          </a:p>
          <a:p>
            <a:r>
              <a:rPr lang="en-GB" b="1" dirty="0"/>
              <a:t>  Resources in code</a:t>
            </a:r>
          </a:p>
          <a:p>
            <a:r>
              <a:rPr lang="en-GB" dirty="0"/>
              <a:t>Break</a:t>
            </a:r>
          </a:p>
          <a:p>
            <a:r>
              <a:rPr lang="en-GB" b="1" dirty="0"/>
              <a:t>  Bundles</a:t>
            </a:r>
          </a:p>
          <a:p>
            <a:r>
              <a:rPr lang="en-GB" b="1" dirty="0"/>
              <a:t>Search</a:t>
            </a:r>
          </a:p>
          <a:p>
            <a:r>
              <a:rPr lang="en-GB" b="1" dirty="0"/>
              <a:t>Beyond REST</a:t>
            </a:r>
          </a:p>
          <a:p>
            <a:r>
              <a:rPr lang="en-GB" b="1" dirty="0"/>
              <a:t>Inside the FHIR distro</a:t>
            </a:r>
          </a:p>
          <a:p>
            <a:r>
              <a:rPr lang="en-GB" b="1" dirty="0"/>
              <a:t>Profiles and validation</a:t>
            </a:r>
          </a:p>
          <a:p>
            <a:r>
              <a:rPr lang="en-GB" b="1" strike="sngStrike" baseline="0" dirty="0"/>
              <a:t>Building a FHIR server</a:t>
            </a:r>
          </a:p>
          <a:p>
            <a:r>
              <a:rPr lang="en-GB" dirty="0"/>
              <a:t>The End… is near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071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 defTabSz="914281">
              <a:buFont typeface="Arial" charset="0"/>
              <a:buChar char="•"/>
              <a:defRPr/>
            </a:pPr>
            <a:r>
              <a:rPr lang="en-US" dirty="0"/>
              <a:t>This is not only the URL you use to retrieve the resource, it’s also its id.</a:t>
            </a:r>
          </a:p>
          <a:p>
            <a:pPr marL="171428" indent="-171428" defTabSz="914281">
              <a:buFont typeface="Arial" charset="0"/>
              <a:buChar char="•"/>
              <a:defRPr/>
            </a:pPr>
            <a:r>
              <a:rPr lang="en-US" dirty="0"/>
              <a:t>All URL’s in FHIR are</a:t>
            </a:r>
            <a:r>
              <a:rPr lang="en-US" baseline="0" dirty="0"/>
              <a:t> case-sensitive (and so is the id)</a:t>
            </a:r>
          </a:p>
          <a:p>
            <a:pPr marL="171428" indent="-171428" defTabSz="914281">
              <a:buFont typeface="Arial" charset="0"/>
              <a:buChar char="•"/>
              <a:defRPr/>
            </a:pPr>
            <a:r>
              <a:rPr lang="en-US" baseline="0" dirty="0"/>
              <a:t>It is *metadata*, you won’t find this in the Resource’s definition</a:t>
            </a:r>
          </a:p>
          <a:p>
            <a:pPr marL="171428" indent="-171428" defTabSz="914281">
              <a:buFont typeface="Arial" charset="0"/>
              <a:buChar char="•"/>
              <a:defRPr/>
            </a:pPr>
            <a:endParaRPr lang="en-US" baseline="0" dirty="0"/>
          </a:p>
          <a:p>
            <a:pPr marL="171428" indent="-171428" defTabSz="914281">
              <a:buFont typeface="Arial" charset="0"/>
              <a:buChar char="•"/>
              <a:defRPr/>
            </a:pP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1550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Pink</a:t>
            </a:r>
            <a:r>
              <a:rPr lang="en-US" baseline="0" dirty="0"/>
              <a:t> box is resource</a:t>
            </a:r>
          </a:p>
          <a:p>
            <a:r>
              <a:rPr lang="en-US" baseline="0" dirty="0"/>
              <a:t>Metadata has the ID, and history with version of 4</a:t>
            </a:r>
          </a:p>
          <a:p>
            <a:endParaRPr lang="en-US" baseline="0" dirty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(core resource and stuff around the resource – yellow is no longer in HTTP, but in metadata) - </a:t>
            </a:r>
            <a:r>
              <a:rPr lang="nl-NL" sz="1200" i="1" dirty="0"/>
              <a:t>http://hl7.org/fhir/tag</a:t>
            </a:r>
            <a:r>
              <a:rPr lang="nl-NL" sz="1200" dirty="0"/>
              <a:t>http://example.org/fhir/Status#Test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0046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Note that the Version Id is considered a "weak"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ETag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and </a:t>
            </a:r>
            <a:r>
              <a:rPr lang="en-US" dirty="0" err="1"/>
              <a:t>ETag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headers should be prefixed with </a:t>
            </a:r>
            <a:r>
              <a:rPr lang="en-US" dirty="0"/>
              <a:t>W/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and enclosed in quotes, for example: </a:t>
            </a:r>
            <a:r>
              <a:rPr lang="en-US" dirty="0" err="1"/>
              <a:t>ETag</a:t>
            </a:r>
            <a:r>
              <a:rPr lang="en-US" dirty="0"/>
              <a:t>: W/"3141"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8783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/>
              <a:t>You can retrieve any person using a GET on the person’s id, which is just an url</a:t>
            </a:r>
            <a:r>
              <a:rPr lang="en-US" baseline="0" dirty="0"/>
              <a:t> on the server: /fhir/person/@&lt;id&gt;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/>
              <a:t>We have our own MIME-type: “text/xml+fhir”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/>
              <a:t>Note that FHIR always uses UTF-8. Since this is not the default for HTTP, the server explicitly mentions this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/>
              <a:t>But should mean the xml encoding mentions “utf-8” and that the payload is really encoded in utf-8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/>
              <a:t>There can be a Byte Order Mark, but hopefully your framework handles all that ;-)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/>
              <a:t>The response returns a Content-Location header with a version-specific location….see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1879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Both</a:t>
            </a:r>
            <a:r>
              <a:rPr lang="en-US" baseline="0" dirty="0"/>
              <a:t> the Resource id URL and the version-specific URL are used on many places of the REST spec and resource content (References!). They are always used consistently in this form.</a:t>
            </a:r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154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 typeface="Arial" pitchFamily="34" charset="0"/>
              <a:buChar char="•"/>
            </a:pPr>
            <a:r>
              <a:rPr lang="en-US" dirty="0"/>
              <a:t>You can retrieve any patient using a GET on the patient’s id, which is just an url</a:t>
            </a:r>
            <a:r>
              <a:rPr lang="en-US" baseline="0" dirty="0"/>
              <a:t> on the server: /fhir/Patient/&lt;id&gt;</a:t>
            </a:r>
          </a:p>
          <a:p>
            <a:pPr marL="171428" indent="-171428">
              <a:buFont typeface="Arial" pitchFamily="34" charset="0"/>
              <a:buChar char="•"/>
            </a:pPr>
            <a:r>
              <a:rPr lang="en-US" baseline="0" dirty="0"/>
              <a:t>We have our own MIME-type: “application/xml+fhir” and “application/json+fhir”</a:t>
            </a:r>
          </a:p>
          <a:p>
            <a:pPr marL="171428" indent="-171428">
              <a:buFont typeface="Arial" pitchFamily="34" charset="0"/>
              <a:buChar char="•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1879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Rik – these</a:t>
            </a:r>
            <a:r>
              <a:rPr lang="en-GB" baseline="0" dirty="0"/>
              <a:t> are section numbers from FHIR spec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6463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Whether server allows this depends on the level of trust between</a:t>
            </a:r>
            <a:r>
              <a:rPr lang="en-US" baseline="0" dirty="0"/>
              <a:t> server and client: e.g. in-house scenario versus nation-wide network.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2323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Behaviour depends on</a:t>
            </a:r>
            <a:r>
              <a:rPr lang="en-US" baseline="0" dirty="0"/>
              <a:t> server configuration (and made public in a conformance statement).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8436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 deletion operation should be understood as deleting the record of the resource,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with nothing about the state of the real-world corresponding resource implied.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306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2105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 Now, if you query for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/server.org/fhir/patient/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33, </a:t>
            </a:r>
            <a:r>
              <a:rPr lang="en-US" sz="1200" b="0" dirty="0">
                <a:latin typeface="Courier New" pitchFamily="49" charset="0"/>
                <a:cs typeface="Courier New" pitchFamily="49" charset="0"/>
              </a:rPr>
              <a:t>you</a:t>
            </a:r>
            <a:r>
              <a:rPr lang="en-US" sz="1200" b="0" baseline="0" dirty="0">
                <a:latin typeface="Courier New" pitchFamily="49" charset="0"/>
                <a:cs typeface="Courier New" pitchFamily="49" charset="0"/>
              </a:rPr>
              <a:t> get a 410 [RS corrected note from @33, no longer using @]</a:t>
            </a:r>
            <a:endParaRPr lang="en-US" sz="1200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3337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The resource returns back to life!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3337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85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break: 12:00-12:10</a:t>
            </a:r>
          </a:p>
        </p:txBody>
      </p:sp>
    </p:spTree>
    <p:extLst>
      <p:ext uri="{BB962C8B-B14F-4D97-AF65-F5344CB8AC3E}">
        <p14:creationId xmlns:p14="http://schemas.microsoft.com/office/powerpoint/2010/main" val="34315264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[RS]</a:t>
            </a:r>
          </a:p>
          <a:p>
            <a:pPr marL="171450" indent="-171450">
              <a:buFontTx/>
              <a:buChar char="-"/>
            </a:pPr>
            <a:r>
              <a:rPr lang="en-US" dirty="0"/>
              <a:t>NuGet</a:t>
            </a:r>
            <a:r>
              <a:rPr lang="en-US" baseline="0" dirty="0"/>
              <a:t> syntax: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Install-Package Hl7.Fhir –Pre</a:t>
            </a:r>
          </a:p>
          <a:p>
            <a:pPr marL="171450" indent="-171450">
              <a:buFontTx/>
              <a:buChar char="-"/>
            </a:pPr>
            <a:r>
              <a:rPr lang="en-US" dirty="0"/>
              <a:t>http://ewoutkramer.github.io/fhir-net-api/whats-new.html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2126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92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12:10-12:20</a:t>
            </a:r>
          </a:p>
        </p:txBody>
      </p:sp>
    </p:spTree>
    <p:extLst>
      <p:ext uri="{BB962C8B-B14F-4D97-AF65-F5344CB8AC3E}">
        <p14:creationId xmlns:p14="http://schemas.microsoft.com/office/powerpoint/2010/main" val="421023620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73448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[RS _since</a:t>
            </a:r>
            <a:r>
              <a:rPr lang="nl-NL" baseline="0" dirty="0"/>
              <a:t> is used with _history</a:t>
            </a:r>
            <a:r>
              <a:rPr lang="nl-NL" dirty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37273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98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12:20-12:40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433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7319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[RS]</a:t>
            </a:r>
            <a:r>
              <a:rPr lang="en-US" baseline="0" noProof="0" dirty="0"/>
              <a:t> key here is that some are neither M nor F</a:t>
            </a:r>
            <a:endParaRPr lang="en-US" noProof="0" dirty="0"/>
          </a:p>
          <a:p>
            <a:r>
              <a:rPr lang="en-US" noProof="0" dirty="0"/>
              <a:t>[RS] </a:t>
            </a:r>
            <a:r>
              <a:rPr lang="en-US" strike="sngStrike" noProof="0" dirty="0"/>
              <a:t>Look at</a:t>
            </a:r>
            <a:r>
              <a:rPr lang="en-US" strike="sngStrike" baseline="0" noProof="0" dirty="0"/>
              <a:t>  </a:t>
            </a:r>
            <a:r>
              <a:rPr lang="en-US" strike="noStrike" baseline="0" noProof="0" dirty="0"/>
              <a:t> For more info see m</a:t>
            </a:r>
            <a:r>
              <a:rPr lang="en-US" baseline="0" noProof="0" dirty="0"/>
              <a:t>odifiers on the HL7 FHIR site (:exact, :missing, etc.) Search, 2.2.2.1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44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8613" y="819150"/>
            <a:ext cx="5918200" cy="3330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44100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hlinkClick r:id="rId3"/>
              </a:rPr>
              <a:t>http://fhirtest.uhn.ca/baseDstu2/Observation?date=2016-10-13&amp;_include=Observation:patient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5656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5763" y="685800"/>
            <a:ext cx="6075362" cy="3417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87179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[RS] _searc</a:t>
            </a:r>
            <a:r>
              <a:rPr lang="en-US" baseline="0" dirty="0"/>
              <a:t>h version is an alternative, and is documented in 2.1.11, under RESTful API</a:t>
            </a:r>
          </a:p>
          <a:p>
            <a:r>
              <a:rPr lang="en-US" baseline="0" dirty="0"/>
              <a:t>[RS] note search is case and accent insensitive (unless :exact is specified), and are “partial”. 2.2.2.4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04537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117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12:40-12:50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1832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A</a:t>
            </a:r>
            <a:r>
              <a:rPr lang="en-US" baseline="0" dirty="0"/>
              <a:t> Document, no matter how nested, is flattened to a list of entries, the Document’s header being the first.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The document header (and any other the other resources) refer to each other using normal references to reflect the document’s nesting.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Of course, there may be a digital signature (on the whole Bundle) to attest to the content of the document.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61356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nl-NL"/>
              <a:t>25-6-2010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844DE-39AC-45D5-92A8-262EC95D3BAB}" type="slidenum">
              <a:rPr lang="nl-NL" smtClean="0"/>
              <a:pPr/>
              <a:t>122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715271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[RS] Tags are http header “category”s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69984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But of course, some server could have functions to disassemble documents on reception. Since the contents</a:t>
            </a:r>
            <a:r>
              <a:rPr lang="en-US" baseline="0" dirty="0"/>
              <a:t> of documents are resources, each of the contained resources (including the Document header) can be stored using the normal REST interface. But they are no longer the document anymore!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28815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A Message is similar, refers</a:t>
            </a:r>
            <a:r>
              <a:rPr lang="en-US" baseline="0" dirty="0"/>
              <a:t> (amongst others) to its author, and contains information about the source, destination and the event that triggered it.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A message contains 1 “data” resource, which is the root of the payload of the message. This is just a normal resource, which in its turn can refer to other related resources.</a:t>
            </a:r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0794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</a:t>
            </a:r>
            <a:r>
              <a:rPr lang="en-US" baseline="0" dirty="0"/>
              <a:t> It’s the same drop-off point as for documents!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288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11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 minutes (10:20 end)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4397506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139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12:50-13:00</a:t>
            </a:r>
          </a:p>
          <a:p>
            <a:endParaRPr lang="en-US" baseline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24101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5763" y="685800"/>
            <a:ext cx="6075362" cy="3417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Eat your own dog food</a:t>
            </a:r>
          </a:p>
        </p:txBody>
      </p:sp>
    </p:spTree>
    <p:extLst>
      <p:ext uri="{BB962C8B-B14F-4D97-AF65-F5344CB8AC3E}">
        <p14:creationId xmlns:p14="http://schemas.microsoft.com/office/powerpoint/2010/main" val="269887588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[RS</a:t>
            </a:r>
            <a:r>
              <a:rPr lang="en-US" baseline="0" dirty="0"/>
              <a:t> think these notes are copied from slide 20</a:t>
            </a:r>
            <a:r>
              <a:rPr lang="en-US" dirty="0"/>
              <a:t>]</a:t>
            </a:r>
          </a:p>
          <a:p>
            <a:pPr marL="171428" indent="-171428">
              <a:buFontTx/>
              <a:buChar char="-"/>
            </a:pPr>
            <a:r>
              <a:rPr lang="en-US" strike="sngStrike" dirty="0"/>
              <a:t>Only the Resources are user-definable, other types are “built-in”</a:t>
            </a:r>
          </a:p>
          <a:p>
            <a:pPr marL="171428" indent="-171428">
              <a:buFontTx/>
              <a:buChar char="-"/>
            </a:pPr>
            <a:r>
              <a:rPr lang="en-US" strike="sngStrike" dirty="0"/>
              <a:t>Derived primitives are patterns -&gt; validation consists of regexp matching</a:t>
            </a:r>
          </a:p>
          <a:p>
            <a:pPr marL="171428" indent="-171428">
              <a:buFontTx/>
              <a:buChar char="-"/>
            </a:pPr>
            <a:r>
              <a:rPr lang="en-US" strike="sngStrike" dirty="0"/>
              <a:t>Constrained types are</a:t>
            </a:r>
            <a:r>
              <a:rPr lang="en-US" strike="sngStrike" baseline="0" dirty="0"/>
              <a:t> defined using invariants (OCL, Xpath, prose) -&gt; validation using schematron, code</a:t>
            </a:r>
          </a:p>
          <a:p>
            <a:pPr marL="171428" indent="-171428">
              <a:buFontTx/>
              <a:buChar char="-"/>
            </a:pPr>
            <a:r>
              <a:rPr lang="en-US" strike="sngStrike" dirty="0"/>
              <a:t>Narrative and Extension are both ONLY used in Resources</a:t>
            </a:r>
          </a:p>
          <a:p>
            <a:pPr marL="171428" indent="-171428">
              <a:buFontTx/>
              <a:buChar char="-"/>
            </a:pPr>
            <a:r>
              <a:rPr lang="en-US" strike="sngStrike" dirty="0"/>
              <a:t>Resources can use both (derived) primitives and composite datatypes in its definitions</a:t>
            </a:r>
          </a:p>
          <a:p>
            <a:pPr marL="171428" indent="-171428">
              <a:buFontTx/>
              <a:buChar char="-"/>
            </a:pPr>
            <a:r>
              <a:rPr lang="en-US" strike="sngStrike" dirty="0"/>
              <a:t>Infrastructural types need special</a:t>
            </a:r>
            <a:r>
              <a:rPr lang="en-US" strike="sngStrike" baseline="0" dirty="0"/>
              <a:t> handling, not general-purpose types</a:t>
            </a:r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40938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 defTabSz="914281">
              <a:buFont typeface="Arial" charset="0"/>
              <a:buChar char="•"/>
              <a:defRPr/>
            </a:pPr>
            <a:r>
              <a:rPr lang="nl-NL" dirty="0" err="1"/>
              <a:t>Really</a:t>
            </a:r>
            <a:r>
              <a:rPr lang="nl-NL" dirty="0"/>
              <a:t> </a:t>
            </a:r>
            <a:r>
              <a:rPr lang="nl-NL" i="1" dirty="0" err="1"/>
              <a:t>any</a:t>
            </a:r>
            <a:r>
              <a:rPr lang="nl-NL" dirty="0"/>
              <a:t> FHIR element (Resource, Datatype, </a:t>
            </a:r>
            <a:r>
              <a:rPr lang="nl-NL" dirty="0" err="1"/>
              <a:t>Primitive</a:t>
            </a:r>
            <a:r>
              <a:rPr lang="nl-NL" dirty="0"/>
              <a:t>)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extended</a:t>
            </a:r>
            <a:r>
              <a:rPr lang="nl-NL" dirty="0"/>
              <a:t>. Just nest </a:t>
            </a:r>
            <a:r>
              <a:rPr lang="nl-NL" dirty="0" err="1"/>
              <a:t>an</a:t>
            </a:r>
            <a:r>
              <a:rPr lang="nl-NL" dirty="0"/>
              <a:t> &lt;extension&gt; element </a:t>
            </a:r>
            <a:r>
              <a:rPr lang="nl-NL" dirty="0" err="1"/>
              <a:t>under</a:t>
            </a:r>
            <a:r>
              <a:rPr lang="nl-NL" dirty="0"/>
              <a:t> the </a:t>
            </a:r>
            <a:r>
              <a:rPr lang="nl-NL" dirty="0" err="1"/>
              <a:t>thing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extend</a:t>
            </a:r>
            <a:endParaRPr lang="nl-NL" dirty="0"/>
          </a:p>
          <a:p>
            <a:pPr marL="171428" indent="-171428" defTabSz="914281">
              <a:buFont typeface="Arial" charset="0"/>
              <a:buChar char="•"/>
              <a:defRPr/>
            </a:pPr>
            <a:r>
              <a:rPr lang="en-US" dirty="0"/>
              <a:t>You should be able to go to the formal definition endpoint and get the definition of the extension.</a:t>
            </a:r>
          </a:p>
          <a:p>
            <a:pPr marL="171428" indent="-171428" defTabSz="914281">
              <a:buFont typeface="Arial" charset="0"/>
              <a:buChar char="•"/>
              <a:defRPr/>
            </a:pPr>
            <a:r>
              <a:rPr lang="en-US" dirty="0"/>
              <a:t>Note: birth order is already provided for</a:t>
            </a:r>
            <a:r>
              <a:rPr lang="en-US" baseline="0" dirty="0"/>
              <a:t> in FHIR through the multipleBirthInteger</a:t>
            </a:r>
            <a:endParaRPr lang="nl-NL" dirty="0"/>
          </a:p>
          <a:p>
            <a:pPr marL="171428" indent="-171428" defTabSz="914281">
              <a:buFont typeface="Arial" charset="0"/>
              <a:buChar char="•"/>
              <a:defRPr/>
            </a:pP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33477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5763" y="685800"/>
            <a:ext cx="6073775" cy="3417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</p:spPr>
        <p:txBody>
          <a:bodyPr lIns="91431" tIns="45716" rIns="91431" bIns="45716"/>
          <a:lstStyle/>
          <a:p>
            <a:fld id="{3A1F50BE-48AE-4332-BF46-C112AB8C5E91}" type="slidenum">
              <a:rPr lang="en-CA" smtClean="0"/>
              <a:t>146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96756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</a:t>
            </a:r>
            <a:r>
              <a:rPr lang="en-US" baseline="0" dirty="0"/>
              <a:t> server might defer validation to another server (because it doesn’t know the profile)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 server may fetch the “unknown” profile and validate it itself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There may be several servers sharing the work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153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4832978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in spec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2363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156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13:00-13:20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4334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160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Time: 2:35:00-2:55:00 (20 minutes)</a:t>
            </a:r>
          </a:p>
        </p:txBody>
      </p:sp>
    </p:spTree>
    <p:extLst>
      <p:ext uri="{BB962C8B-B14F-4D97-AF65-F5344CB8AC3E}">
        <p14:creationId xmlns:p14="http://schemas.microsoft.com/office/powerpoint/2010/main" val="204207834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nl-NL" dirty="0" err="1"/>
              <a:t>You’re</a:t>
            </a:r>
            <a:r>
              <a:rPr lang="nl-NL" dirty="0"/>
              <a:t> a </a:t>
            </a:r>
            <a:r>
              <a:rPr lang="nl-NL" dirty="0" err="1"/>
              <a:t>message</a:t>
            </a:r>
            <a:r>
              <a:rPr lang="nl-NL" dirty="0"/>
              <a:t> broker routing</a:t>
            </a:r>
            <a:r>
              <a:rPr lang="nl-NL" baseline="0" dirty="0"/>
              <a:t> </a:t>
            </a:r>
            <a:r>
              <a:rPr lang="nl-NL" baseline="0" dirty="0" err="1"/>
              <a:t>and</a:t>
            </a:r>
            <a:r>
              <a:rPr lang="nl-NL" baseline="0" dirty="0"/>
              <a:t> </a:t>
            </a:r>
            <a:r>
              <a:rPr lang="nl-NL" dirty="0"/>
              <a:t>translating </a:t>
            </a:r>
            <a:r>
              <a:rPr lang="nl-NL" dirty="0" err="1"/>
              <a:t>between</a:t>
            </a:r>
            <a:r>
              <a:rPr lang="nl-NL" dirty="0"/>
              <a:t> v2, v3 </a:t>
            </a:r>
            <a:r>
              <a:rPr lang="nl-NL" dirty="0" err="1"/>
              <a:t>and</a:t>
            </a:r>
            <a:r>
              <a:rPr lang="nl-NL" dirty="0"/>
              <a:t> FHIR</a:t>
            </a:r>
            <a:endParaRPr lang="nl-NL" baseline="0" dirty="0"/>
          </a:p>
          <a:p>
            <a:pPr marL="171450" indent="-171450">
              <a:buFont typeface="Arial" charset="0"/>
              <a:buChar char="•"/>
            </a:pPr>
            <a:r>
              <a:rPr lang="nl-NL" baseline="0" dirty="0" err="1"/>
              <a:t>Your</a:t>
            </a:r>
            <a:r>
              <a:rPr lang="nl-NL" baseline="0" dirty="0"/>
              <a:t> </a:t>
            </a:r>
            <a:r>
              <a:rPr lang="nl-NL" baseline="0" dirty="0" err="1"/>
              <a:t>app</a:t>
            </a:r>
            <a:r>
              <a:rPr lang="nl-NL" baseline="0" dirty="0"/>
              <a:t> interfaces </a:t>
            </a:r>
            <a:r>
              <a:rPr lang="nl-NL" baseline="0" dirty="0" err="1"/>
              <a:t>with</a:t>
            </a:r>
            <a:r>
              <a:rPr lang="nl-NL" baseline="0" dirty="0"/>
              <a:t> a PHR </a:t>
            </a:r>
            <a:r>
              <a:rPr lang="nl-NL" baseline="0" dirty="0" err="1"/>
              <a:t>using</a:t>
            </a:r>
            <a:r>
              <a:rPr lang="nl-NL" baseline="0" dirty="0"/>
              <a:t> FHIR </a:t>
            </a:r>
            <a:r>
              <a:rPr lang="nl-NL" baseline="0" dirty="0" err="1"/>
              <a:t>natively</a:t>
            </a:r>
            <a:endParaRPr lang="nl-NL" baseline="0" dirty="0"/>
          </a:p>
          <a:p>
            <a:pPr marL="171450" indent="-171450">
              <a:buFont typeface="Arial" charset="0"/>
              <a:buChar char="•"/>
            </a:pPr>
            <a:r>
              <a:rPr lang="nl-NL" baseline="0" dirty="0" err="1"/>
              <a:t>Your</a:t>
            </a:r>
            <a:r>
              <a:rPr lang="nl-NL" baseline="0" dirty="0"/>
              <a:t> </a:t>
            </a:r>
            <a:r>
              <a:rPr lang="nl-NL" baseline="0" dirty="0" err="1"/>
              <a:t>application</a:t>
            </a:r>
            <a:r>
              <a:rPr lang="nl-NL" baseline="0" dirty="0"/>
              <a:t> </a:t>
            </a:r>
            <a:r>
              <a:rPr lang="nl-NL" baseline="0" dirty="0" err="1"/>
              <a:t>can</a:t>
            </a:r>
            <a:r>
              <a:rPr lang="nl-NL" baseline="0" dirty="0"/>
              <a:t> </a:t>
            </a:r>
            <a:r>
              <a:rPr lang="nl-NL" baseline="0" dirty="0" err="1"/>
              <a:t>communicate</a:t>
            </a:r>
            <a:r>
              <a:rPr lang="nl-NL" baseline="0" dirty="0"/>
              <a:t> </a:t>
            </a:r>
            <a:r>
              <a:rPr lang="nl-NL" baseline="0" dirty="0" err="1"/>
              <a:t>using</a:t>
            </a:r>
            <a:r>
              <a:rPr lang="nl-NL" baseline="0" dirty="0"/>
              <a:t> FHIR, but </a:t>
            </a:r>
            <a:r>
              <a:rPr lang="nl-NL" baseline="0" dirty="0" err="1"/>
              <a:t>your</a:t>
            </a:r>
            <a:r>
              <a:rPr lang="nl-NL" baseline="0" dirty="0"/>
              <a:t> software </a:t>
            </a:r>
            <a:r>
              <a:rPr lang="nl-NL" baseline="0" dirty="0" err="1"/>
              <a:t>uses</a:t>
            </a:r>
            <a:r>
              <a:rPr lang="nl-NL" baseline="0" dirty="0"/>
              <a:t> a </a:t>
            </a:r>
            <a:r>
              <a:rPr lang="nl-NL" baseline="0" dirty="0" err="1"/>
              <a:t>proprietary</a:t>
            </a:r>
            <a:r>
              <a:rPr lang="nl-NL" baseline="0" dirty="0"/>
              <a:t> RDBMS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noProof="0" dirty="0"/>
              <a:t>[Use FHIR as the common language for a Vendor Neutral Archive – this is not pictured here but is ] [RS]</a:t>
            </a:r>
          </a:p>
          <a:p>
            <a:pPr marL="171450" indent="-171450">
              <a:buFont typeface="Arial" charset="0"/>
              <a:buChar char="•"/>
            </a:pPr>
            <a:r>
              <a:rPr lang="nl-NL" baseline="0" dirty="0"/>
              <a:t>…Or a combination….</a:t>
            </a:r>
          </a:p>
          <a:p>
            <a:pPr marL="171450" indent="-171450">
              <a:buFont typeface="Arial" charset="0"/>
              <a:buChar char="•"/>
            </a:pPr>
            <a:r>
              <a:rPr lang="nl-NL" baseline="0" dirty="0" err="1"/>
              <a:t>You</a:t>
            </a:r>
            <a:r>
              <a:rPr lang="nl-NL" baseline="0" dirty="0"/>
              <a:t> </a:t>
            </a:r>
            <a:r>
              <a:rPr lang="nl-NL" baseline="0" dirty="0" err="1"/>
              <a:t>might</a:t>
            </a:r>
            <a:r>
              <a:rPr lang="nl-NL" baseline="0" dirty="0"/>
              <a:t> </a:t>
            </a:r>
            <a:r>
              <a:rPr lang="nl-NL" baseline="0" dirty="0" err="1"/>
              <a:t>see</a:t>
            </a:r>
            <a:r>
              <a:rPr lang="nl-NL" baseline="0" dirty="0"/>
              <a:t> data as a </a:t>
            </a:r>
            <a:r>
              <a:rPr lang="nl-NL" baseline="0" dirty="0" err="1"/>
              <a:t>nested</a:t>
            </a:r>
            <a:r>
              <a:rPr lang="nl-NL" baseline="0" dirty="0"/>
              <a:t> </a:t>
            </a:r>
            <a:r>
              <a:rPr lang="nl-NL" baseline="0" dirty="0" err="1"/>
              <a:t>structure</a:t>
            </a:r>
            <a:r>
              <a:rPr lang="nl-NL" baseline="0" dirty="0"/>
              <a:t> of XML, a series of </a:t>
            </a:r>
            <a:r>
              <a:rPr lang="nl-NL" baseline="0" dirty="0" err="1"/>
              <a:t>tables</a:t>
            </a:r>
            <a:r>
              <a:rPr lang="nl-NL" baseline="0" dirty="0"/>
              <a:t> </a:t>
            </a:r>
            <a:r>
              <a:rPr lang="nl-NL" baseline="0" dirty="0" err="1"/>
              <a:t>with</a:t>
            </a:r>
            <a:r>
              <a:rPr lang="nl-NL" baseline="0" dirty="0"/>
              <a:t> </a:t>
            </a:r>
            <a:r>
              <a:rPr lang="nl-NL" baseline="0" dirty="0" err="1"/>
              <a:t>keys</a:t>
            </a:r>
            <a:r>
              <a:rPr lang="nl-NL" baseline="0" dirty="0"/>
              <a:t>, class-</a:t>
            </a:r>
            <a:r>
              <a:rPr lang="nl-NL" baseline="0" dirty="0" err="1"/>
              <a:t>diagrams</a:t>
            </a:r>
            <a:r>
              <a:rPr lang="nl-NL" baseline="0" dirty="0"/>
              <a:t>….</a:t>
            </a:r>
          </a:p>
          <a:p>
            <a:endParaRPr lang="nl-N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115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a query out in real time…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95308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169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Time: 10:00-35:00 (25 minutes)</a:t>
            </a:r>
          </a:p>
        </p:txBody>
      </p:sp>
    </p:spTree>
    <p:extLst>
      <p:ext uri="{BB962C8B-B14F-4D97-AF65-F5344CB8AC3E}">
        <p14:creationId xmlns:p14="http://schemas.microsoft.com/office/powerpoint/2010/main" val="209796267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173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[RS –</a:t>
            </a:r>
            <a:r>
              <a:rPr lang="en-US" baseline="0" dirty="0"/>
              <a:t> added thank you]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575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17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Time: 10:20-10:50 (30 minutes)</a:t>
            </a:r>
          </a:p>
        </p:txBody>
      </p:sp>
    </p:spTree>
    <p:extLst>
      <p:ext uri="{BB962C8B-B14F-4D97-AF65-F5344CB8AC3E}">
        <p14:creationId xmlns:p14="http://schemas.microsoft.com/office/powerpoint/2010/main" val="1173646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203200" y="152400"/>
            <a:ext cx="11785600" cy="6477000"/>
            <a:chOff x="240" y="288"/>
            <a:chExt cx="5290" cy="3504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blackWhite">
            <a:xfrm>
              <a:off x="240" y="288"/>
              <a:ext cx="5290" cy="3504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 dirty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285" y="336"/>
              <a:ext cx="5184" cy="3408"/>
            </a:xfrm>
            <a:prstGeom prst="rect">
              <a:avLst/>
            </a:prstGeom>
            <a:noFill/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 dirty="0">
                <a:latin typeface="Times New Roman" pitchFamily="18" charset="0"/>
              </a:endParaRPr>
            </a:p>
          </p:txBody>
        </p:sp>
        <p:sp>
          <p:nvSpPr>
            <p:cNvPr id="7" name="Line 5"/>
            <p:cNvSpPr>
              <a:spLocks noChangeShapeType="1"/>
            </p:cNvSpPr>
            <p:nvPr/>
          </p:nvSpPr>
          <p:spPr bwMode="auto">
            <a:xfrm>
              <a:off x="576" y="2256"/>
              <a:ext cx="4608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</p:grpSp>
      <p:sp>
        <p:nvSpPr>
          <p:cNvPr id="33798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625600" y="838200"/>
            <a:ext cx="9042400" cy="2559050"/>
          </a:xfrm>
        </p:spPr>
        <p:txBody>
          <a:bodyPr anchorCtr="1"/>
          <a:lstStyle>
            <a:lvl1pPr algn="ctr">
              <a:defRPr sz="56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962400"/>
            <a:ext cx="8534400" cy="187325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000"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9580130" y="317326"/>
            <a:ext cx="2180499" cy="1252151"/>
          </a:xfrm>
          <a:prstGeom prst="rect">
            <a:avLst/>
          </a:prstGeom>
        </p:spPr>
      </p:pic>
      <p:pic>
        <p:nvPicPr>
          <p:cNvPr id="11" name="Picture 4" descr="Creative Commons Licence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20" y="6192776"/>
            <a:ext cx="83218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3">
            <a:extLst>
              <a:ext uri="{FF2B5EF4-FFF2-40B4-BE49-F238E27FC236}">
                <a16:creationId xmlns:a16="http://schemas.microsoft.com/office/drawing/2014/main" id="{A307ECAC-9758-4FE9-AEA7-D543C47B60C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04800" y="6629401"/>
            <a:ext cx="5892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600" b="1" dirty="0"/>
              <a:t>© 2019 Health Level Seven ® International. All Rights Reserved. </a:t>
            </a:r>
          </a:p>
          <a:p>
            <a:r>
              <a:rPr lang="en-US" sz="600" b="1" dirty="0"/>
              <a:t>HL7 and Health Level Seven are registered trademarks of Health Level Seven International. Reg. U.S. TM Office.</a:t>
            </a:r>
          </a:p>
        </p:txBody>
      </p:sp>
      <p:pic>
        <p:nvPicPr>
          <p:cNvPr id="13" name="Picture 15" descr="HL7 International Logo">
            <a:extLst>
              <a:ext uri="{FF2B5EF4-FFF2-40B4-BE49-F238E27FC236}">
                <a16:creationId xmlns:a16="http://schemas.microsoft.com/office/drawing/2014/main" id="{7DA56376-3C84-4BA0-A414-B53B48B752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1601" y="6629400"/>
            <a:ext cx="220675" cy="2270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38343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678" y="6501343"/>
            <a:ext cx="2150885" cy="192021"/>
          </a:xfrm>
          <a:prstGeom prst="rect">
            <a:avLst/>
          </a:prstGeom>
        </p:spPr>
        <p:txBody>
          <a:bodyPr/>
          <a:lstStyle/>
          <a:p>
            <a:fld id="{60DF3849-E887-4193-B76F-9C51765F958D}" type="datetimeFigureOut">
              <a:rPr lang="nl-NL" smtClean="0"/>
              <a:pPr/>
              <a:t>14-1-2019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159563" y="6501343"/>
            <a:ext cx="8256917" cy="192021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16480" y="6501343"/>
            <a:ext cx="1741984" cy="192021"/>
          </a:xfrm>
          <a:prstGeom prst="rect">
            <a:avLst/>
          </a:prstGeom>
        </p:spPr>
        <p:txBody>
          <a:bodyPr/>
          <a:lstStyle/>
          <a:p>
            <a:fld id="{8698377B-874B-4DB7-8057-E4552B93344F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9431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3264" y="1575794"/>
            <a:ext cx="10375217" cy="416125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325626" y="54458"/>
            <a:ext cx="10909077" cy="63408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1600" b="1" i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280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10502159" y="5565993"/>
            <a:ext cx="1344149" cy="9361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3080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371" y="332657"/>
            <a:ext cx="8736971" cy="115212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99979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28800"/>
            <a:ext cx="11176000" cy="4480520"/>
          </a:xfrm>
        </p:spPr>
        <p:txBody>
          <a:bodyPr/>
          <a:lstStyle>
            <a:lvl1pPr marL="0" indent="0">
              <a:buNone/>
              <a:defRPr sz="140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 sz="1400">
                <a:latin typeface="Consolas" pitchFamily="49" charset="0"/>
                <a:cs typeface="Consolas" pitchFamily="49" charset="0"/>
              </a:defRPr>
            </a:lvl2pPr>
            <a:lvl3pPr marL="914400" indent="0">
              <a:buNone/>
              <a:defRPr sz="1400">
                <a:latin typeface="Consolas" pitchFamily="49" charset="0"/>
                <a:cs typeface="Consolas" pitchFamily="49" charset="0"/>
              </a:defRPr>
            </a:lvl3pPr>
            <a:lvl4pPr marL="1371600" indent="0">
              <a:buNone/>
              <a:defRPr sz="1400">
                <a:latin typeface="Consolas" pitchFamily="49" charset="0"/>
                <a:cs typeface="Consolas" pitchFamily="49" charset="0"/>
              </a:defRPr>
            </a:lvl4pPr>
            <a:lvl5pPr marL="1828800" indent="0">
              <a:buNone/>
              <a:defRPr sz="1400"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2363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94047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31371" y="252899"/>
            <a:ext cx="11425269" cy="626469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1371" y="332657"/>
            <a:ext cx="8736971" cy="11801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1985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828800"/>
            <a:ext cx="5486400" cy="45525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8800"/>
            <a:ext cx="5486400" cy="45525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55551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371" y="332656"/>
            <a:ext cx="8736971" cy="115212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392" y="1709118"/>
            <a:ext cx="5386917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358032"/>
            <a:ext cx="5386917" cy="409530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709118"/>
            <a:ext cx="5389033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358032"/>
            <a:ext cx="5389033" cy="409530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880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parante pagina"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38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ChangeArrowheads="1"/>
          </p:cNvSpPr>
          <p:nvPr/>
        </p:nvSpPr>
        <p:spPr bwMode="auto">
          <a:xfrm>
            <a:off x="203200" y="152400"/>
            <a:ext cx="11785600" cy="6477000"/>
          </a:xfrm>
          <a:prstGeom prst="rect">
            <a:avLst/>
          </a:prstGeom>
          <a:solidFill>
            <a:schemeClr val="bg1"/>
          </a:solidFill>
          <a:ln w="4445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 dirty="0">
              <a:latin typeface="Times New Roman" pitchFamily="18" charset="0"/>
            </a:endParaRP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blackWhite">
          <a:xfrm>
            <a:off x="309034" y="236539"/>
            <a:ext cx="11571817" cy="6289675"/>
          </a:xfrm>
          <a:prstGeom prst="rect">
            <a:avLst/>
          </a:prstGeom>
          <a:solidFill>
            <a:schemeClr val="bg1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 dirty="0">
              <a:latin typeface="Times New Roman" pitchFamily="18" charset="0"/>
            </a:endParaRPr>
          </a:p>
        </p:txBody>
      </p:sp>
      <p:sp>
        <p:nvSpPr>
          <p:cNvPr id="1028" name="Line 5"/>
          <p:cNvSpPr>
            <a:spLocks noChangeShapeType="1"/>
          </p:cNvSpPr>
          <p:nvPr/>
        </p:nvSpPr>
        <p:spPr bwMode="auto">
          <a:xfrm>
            <a:off x="615951" y="1600200"/>
            <a:ext cx="110617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431371" y="332657"/>
            <a:ext cx="8736971" cy="1180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0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828800"/>
            <a:ext cx="11176000" cy="44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9581664" y="328643"/>
            <a:ext cx="2203936" cy="1252151"/>
          </a:xfrm>
          <a:prstGeom prst="rect">
            <a:avLst/>
          </a:prstGeom>
        </p:spPr>
      </p:pic>
      <p:sp>
        <p:nvSpPr>
          <p:cNvPr id="10" name="Rectangle 13">
            <a:extLst>
              <a:ext uri="{FF2B5EF4-FFF2-40B4-BE49-F238E27FC236}">
                <a16:creationId xmlns:a16="http://schemas.microsoft.com/office/drawing/2014/main" id="{10081B74-EDE2-417F-BED1-993E3D17EF7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04800" y="6629401"/>
            <a:ext cx="5892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600" b="1" dirty="0"/>
              <a:t>© 2019 Health Level Seven ® International. All Rights Reserved. </a:t>
            </a:r>
          </a:p>
          <a:p>
            <a:r>
              <a:rPr lang="en-US" sz="600" b="1" dirty="0"/>
              <a:t>HL7 and Health Level Seven are registered trademarks of Health Level Seven International. Reg. U.S. TM Office.</a:t>
            </a:r>
          </a:p>
        </p:txBody>
      </p:sp>
      <p:pic>
        <p:nvPicPr>
          <p:cNvPr id="11" name="Picture 15" descr="HL7 International Logo">
            <a:extLst>
              <a:ext uri="{FF2B5EF4-FFF2-40B4-BE49-F238E27FC236}">
                <a16:creationId xmlns:a16="http://schemas.microsoft.com/office/drawing/2014/main" id="{E2EDC402-5D06-4725-A3E6-DA52AB5C23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01601" y="6629400"/>
            <a:ext cx="220675" cy="227076"/>
          </a:xfrm>
          <a:prstGeom prst="rect">
            <a:avLst/>
          </a:prstGeom>
          <a:noFill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88686E-3B52-413E-91FA-E0A94ADD54C2}"/>
              </a:ext>
            </a:extLst>
          </p:cNvPr>
          <p:cNvSpPr/>
          <p:nvPr userDrawn="1"/>
        </p:nvSpPr>
        <p:spPr>
          <a:xfrm>
            <a:off x="5940092" y="6661962"/>
            <a:ext cx="30970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DD8FDF0E-2772-4D89-9F72-F3CB15D8B8AB}" type="slidenum">
              <a:rPr lang="en-US" sz="800" smtClean="0"/>
              <a:pPr/>
              <a:t>‹#›</a:t>
            </a:fld>
            <a:endParaRPr lang="en-US" sz="800" dirty="0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3FF37E59-5A4C-44EB-8973-F5472DDB998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769600" y="6629400"/>
            <a:ext cx="11176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600"/>
            </a:lvl1pPr>
          </a:lstStyle>
          <a:p>
            <a:r>
              <a:rPr lang="en-US" dirty="0"/>
              <a:t>14 August 2017</a:t>
            </a:r>
          </a:p>
        </p:txBody>
      </p:sp>
    </p:spTree>
    <p:extLst>
      <p:ext uri="{BB962C8B-B14F-4D97-AF65-F5344CB8AC3E}">
        <p14:creationId xmlns:p14="http://schemas.microsoft.com/office/powerpoint/2010/main" val="1534644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5" r:id="rId4"/>
    <p:sldLayoutId id="2147483692" r:id="rId5"/>
    <p:sldLayoutId id="2147483693" r:id="rId6"/>
    <p:sldLayoutId id="2147483690" r:id="rId7"/>
    <p:sldLayoutId id="2147483691" r:id="rId8"/>
    <p:sldLayoutId id="2147483694" r:id="rId9"/>
    <p:sldLayoutId id="2147483696" r:id="rId10"/>
    <p:sldLayoutId id="2147483697" r:id="rId11"/>
  </p:sldLayoutIdLst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sz="3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Ø"/>
        <a:defRPr sz="26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://fhirtest.uhn.ca/baseDstu3/Patient?name=patel,jones" TargetMode="Externa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hl7.org/fhir/patient.html#search" TargetMode="Externa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://hl7.org/fhir/searchparameter.html#resource" TargetMode="Externa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search.html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lifecycle.html#current" TargetMode="Externa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Observation?_id=99267&amp;_include=Observation:encounter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fhirtest.uhn.ca/baseDstu3/Observation?subject.name=patel&amp;_include=Observation:patient" TargetMode="Externa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compartments.html" TargetMode="Externa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http.html#search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10.xml"/><Relationship Id="rId5" Type="http://schemas.microsoft.com/office/2007/relationships/hdphoto" Target="../media/hdphoto2.wdp"/><Relationship Id="rId4" Type="http://schemas.openxmlformats.org/officeDocument/2006/relationships/image" Target="../media/image39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documents.html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touchstone.com/" TargetMode="External"/><Relationship Id="rId2" Type="http://schemas.openxmlformats.org/officeDocument/2006/relationships/hyperlink" Target="https://www.projectcrucible.org/" TargetMode="External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messaging.html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ValueSet/condition-code/$expand?filter=asthma" TargetMode="External"/><Relationship Id="rId2" Type="http://schemas.openxmlformats.org/officeDocument/2006/relationships/hyperlink" Target="http://hl7.org/fhir/operations.html" TargetMode="External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services.html" TargetMode="External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clinfhir.com/" TargetMode="External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hir.org/" TargetMode="External"/><Relationship Id="rId7" Type="http://schemas.openxmlformats.org/officeDocument/2006/relationships/hyperlink" Target="http://wiki.hl7.org/index.php?title=FHIR_gForge_Tracker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iki.hl7.org/index.php?title=FHIR" TargetMode="External"/><Relationship Id="rId5" Type="http://schemas.openxmlformats.org/officeDocument/2006/relationships/hyperlink" Target="http://community.fhir.org/" TargetMode="External"/><Relationship Id="rId4" Type="http://schemas.openxmlformats.org/officeDocument/2006/relationships/hyperlink" Target="https://chat.fhir.org/" TargetMode="Externa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hyperlink" Target="http://fhir.hl7.org.nz/dstu2/StructureDefinition/al-certainty" TargetMode="External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resource-operations.html#validate" TargetMode="Externa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hyperlink" Target="http://clinfhir.com/" TargetMode="External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" TargetMode="External"/><Relationship Id="rId2" Type="http://schemas.openxmlformats.org/officeDocument/2006/relationships/hyperlink" Target="http://hl7.org/fhir/R4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nfhir.hl7.org/" TargetMode="Externa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mapping-language.html" TargetMode="External"/><Relationship Id="rId2" Type="http://schemas.openxmlformats.org/officeDocument/2006/relationships/hyperlink" Target="http://hl7.org/fhirpath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marthealthit.org/" TargetMode="External"/><Relationship Id="rId4" Type="http://schemas.openxmlformats.org/officeDocument/2006/relationships/hyperlink" Target="https://cds-hooks.org/" TargetMode="Externa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crucible.org/" TargetMode="External"/><Relationship Id="rId2" Type="http://schemas.openxmlformats.org/officeDocument/2006/relationships/hyperlink" Target="http://touchstone.com/" TargetMode="External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://hl7.org/fhir/safety.html#7.10.1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security.html" TargetMode="External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.fhir.org/" TargetMode="External"/><Relationship Id="rId7" Type="http://schemas.openxmlformats.org/officeDocument/2006/relationships/hyperlink" Target="https://thefhirplace.com/" TargetMode="External"/><Relationship Id="rId2" Type="http://schemas.openxmlformats.org/officeDocument/2006/relationships/hyperlink" Target="http://www.hl7.org/implement/standards/fhir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fhirblog.com/" TargetMode="External"/><Relationship Id="rId5" Type="http://schemas.openxmlformats.org/officeDocument/2006/relationships/hyperlink" Target="http://www.healthintersections.com.au/" TargetMode="External"/><Relationship Id="rId4" Type="http://schemas.openxmlformats.org/officeDocument/2006/relationships/hyperlink" Target="http://wiki.hl7.org/index.php?title=FHIR" TargetMode="Externa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hirdevdays.com/" TargetMode="External"/><Relationship Id="rId2" Type="http://schemas.openxmlformats.org/officeDocument/2006/relationships/hyperlink" Target="http://hl7.org/fhir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jpeg"/><Relationship Id="rId5" Type="http://schemas.openxmlformats.org/officeDocument/2006/relationships/hyperlink" Target="http://wiki.hl7.org/index.php?title=FHIR" TargetMode="External"/><Relationship Id="rId4" Type="http://schemas.openxmlformats.org/officeDocument/2006/relationships/hyperlink" Target="https://chat.fhir.org/" TargetMode="Externa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creativecommons.org/licenses/by/3.0/deed.en_GB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l7.org/implement/standards/fhir/datatypes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terminology-service.html" TargetMode="External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microsoft.com/office/2007/relationships/hdphoto" Target="../media/hdphoto2.wdp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http.html#versionaware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http.html#cond-update" TargetMode="External"/><Relationship Id="rId2" Type="http://schemas.openxmlformats.org/officeDocument/2006/relationships/hyperlink" Target="http://hl7.org/fhir/http.html#ccreate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hl7.org/fhir/http.html#3.1.0.7.1" TargetMode="Externa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lifecycle.html#current" TargetMode="Externa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://server.org/fhir/Binary/" TargetMode="Externa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://hl7.org/fhir/capabilitystatement.html" TargetMode="Externa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hapifhir.io/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://jamesagnew.github.io/hapi-fhir/doc_rest_client.html" TargetMode="External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05100" y="1828800"/>
            <a:ext cx="6781800" cy="1873250"/>
          </a:xfrm>
        </p:spPr>
        <p:txBody>
          <a:bodyPr/>
          <a:lstStyle/>
          <a:p>
            <a:r>
              <a:rPr lang="en-GB" sz="4800"/>
              <a:t>FHIR for Developers</a:t>
            </a:r>
            <a:endParaRPr lang="en-GB" sz="48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048000" y="4114800"/>
            <a:ext cx="6400800" cy="187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None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100" kern="0" dirty="0">
              <a:ea typeface="ＭＳ Ｐゴシック" pitchFamily="34" charset="-128"/>
            </a:endParaRPr>
          </a:p>
          <a:p>
            <a:r>
              <a:rPr lang="en-US" sz="2400" kern="0" dirty="0">
                <a:ea typeface="ＭＳ Ｐゴシック" pitchFamily="34" charset="-128"/>
              </a:rPr>
              <a:t>HL7 Working Group Meeting</a:t>
            </a:r>
          </a:p>
          <a:p>
            <a:r>
              <a:rPr lang="en-US" sz="2400" kern="0" dirty="0">
                <a:ea typeface="ＭＳ Ｐゴシック" pitchFamily="34" charset="-128"/>
              </a:rPr>
              <a:t>Richard Ettema</a:t>
            </a:r>
          </a:p>
          <a:p>
            <a:endParaRPr lang="en-US" sz="2100" kern="0" dirty="0">
              <a:ea typeface="ＭＳ Ｐゴシック" pitchFamily="34" charset="-128"/>
            </a:endParaRPr>
          </a:p>
          <a:p>
            <a:endParaRPr lang="en-US" sz="2100" kern="0" dirty="0">
              <a:ea typeface="ＭＳ Ｐゴシック" pitchFamily="34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457200" y="381001"/>
            <a:ext cx="8382000" cy="1083799"/>
          </a:xfrm>
        </p:spPr>
        <p:txBody>
          <a:bodyPr>
            <a:normAutofit/>
          </a:bodyPr>
          <a:lstStyle/>
          <a:p>
            <a:r>
              <a:rPr lang="en-GB" sz="4000" b="0" dirty="0">
                <a:solidFill>
                  <a:schemeClr val="tx1"/>
                </a:solidFill>
                <a:latin typeface="+mj-lt"/>
              </a:rPr>
              <a:t>FHIR TIMELINE</a:t>
            </a: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1542728" y="4483095"/>
            <a:ext cx="9201472" cy="0"/>
          </a:xfrm>
          <a:prstGeom prst="line">
            <a:avLst/>
          </a:prstGeom>
          <a:ln w="34925">
            <a:solidFill>
              <a:schemeClr val="accent4"/>
            </a:solidFill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377989" y="4659048"/>
            <a:ext cx="641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3A393A"/>
                </a:solidFill>
              </a:rPr>
              <a:t>2012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95161" y="4659048"/>
            <a:ext cx="641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3A393A"/>
                </a:solidFill>
              </a:rPr>
              <a:t>2016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86575" y="4659048"/>
            <a:ext cx="641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3A393A"/>
                </a:solidFill>
              </a:rPr>
              <a:t>2014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03747" y="4659048"/>
            <a:ext cx="641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3A393A"/>
                </a:solidFill>
              </a:rPr>
              <a:t>2018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12334" y="4659048"/>
            <a:ext cx="641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3A393A"/>
                </a:solidFill>
              </a:rPr>
              <a:t>2020</a:t>
            </a:r>
          </a:p>
        </p:txBody>
      </p:sp>
      <p:grpSp>
        <p:nvGrpSpPr>
          <p:cNvPr id="12" name="Group 10"/>
          <p:cNvGrpSpPr/>
          <p:nvPr/>
        </p:nvGrpSpPr>
        <p:grpSpPr>
          <a:xfrm>
            <a:off x="2478832" y="3042935"/>
            <a:ext cx="576064" cy="1440160"/>
            <a:chOff x="1835696" y="3356992"/>
            <a:chExt cx="576064" cy="144016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1835696" y="3356992"/>
              <a:ext cx="0" cy="1440160"/>
            </a:xfrm>
            <a:prstGeom prst="line">
              <a:avLst/>
            </a:prstGeom>
            <a:ln>
              <a:solidFill>
                <a:srgbClr val="00486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835696" y="3356992"/>
              <a:ext cx="576064" cy="0"/>
            </a:xfrm>
            <a:prstGeom prst="line">
              <a:avLst/>
            </a:prstGeom>
            <a:ln>
              <a:solidFill>
                <a:srgbClr val="00486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398031" y="2186037"/>
            <a:ext cx="573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First</a:t>
            </a:r>
            <a:br>
              <a:rPr lang="en-US" sz="1400" dirty="0">
                <a:solidFill>
                  <a:schemeClr val="accent6"/>
                </a:solidFill>
              </a:rPr>
            </a:br>
            <a:r>
              <a:rPr lang="en-US" sz="1400" dirty="0">
                <a:solidFill>
                  <a:schemeClr val="accent6"/>
                </a:solidFill>
              </a:rPr>
              <a:t>Draft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42731" y="4659048"/>
            <a:ext cx="625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3A393A"/>
                </a:solidFill>
              </a:rPr>
              <a:t>2011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40868" y="4659048"/>
            <a:ext cx="641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3A393A"/>
                </a:solidFill>
              </a:rPr>
              <a:t>2015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32282" y="4659048"/>
            <a:ext cx="641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3A393A"/>
                </a:solidFill>
              </a:rPr>
              <a:t>2013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649454" y="4659048"/>
            <a:ext cx="641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3A393A"/>
                </a:solidFill>
              </a:rPr>
              <a:t>2017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358040" y="4659048"/>
            <a:ext cx="641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3A393A"/>
                </a:solidFill>
              </a:rPr>
              <a:t>2019</a:t>
            </a:r>
          </a:p>
        </p:txBody>
      </p:sp>
      <p:grpSp>
        <p:nvGrpSpPr>
          <p:cNvPr id="22" name="Group 36"/>
          <p:cNvGrpSpPr/>
          <p:nvPr/>
        </p:nvGrpSpPr>
        <p:grpSpPr>
          <a:xfrm>
            <a:off x="4495056" y="3042935"/>
            <a:ext cx="576064" cy="1440160"/>
            <a:chOff x="1835696" y="3356992"/>
            <a:chExt cx="576064" cy="1440160"/>
          </a:xfrm>
          <a:effectLst/>
        </p:grpSpPr>
        <p:cxnSp>
          <p:nvCxnSpPr>
            <p:cNvPr id="23" name="Straight Connector 22"/>
            <p:cNvCxnSpPr/>
            <p:nvPr/>
          </p:nvCxnSpPr>
          <p:spPr>
            <a:xfrm>
              <a:off x="1835696" y="3356992"/>
              <a:ext cx="0" cy="1440160"/>
            </a:xfrm>
            <a:prstGeom prst="line">
              <a:avLst/>
            </a:prstGeom>
            <a:ln>
              <a:solidFill>
                <a:srgbClr val="00486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835696" y="3356992"/>
              <a:ext cx="576064" cy="0"/>
            </a:xfrm>
            <a:prstGeom prst="line">
              <a:avLst/>
            </a:prstGeom>
            <a:ln>
              <a:solidFill>
                <a:srgbClr val="00486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4413437" y="2189600"/>
            <a:ext cx="673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~ 1</a:t>
            </a:r>
            <a:r>
              <a:rPr lang="en-US" sz="1400" baseline="30000" dirty="0">
                <a:solidFill>
                  <a:schemeClr val="accent6"/>
                </a:solidFill>
              </a:rPr>
              <a:t>st</a:t>
            </a:r>
            <a:endParaRPr lang="en-US" sz="1400" dirty="0">
              <a:solidFill>
                <a:schemeClr val="accent6"/>
              </a:solidFill>
            </a:endParaRPr>
          </a:p>
          <a:p>
            <a:r>
              <a:rPr lang="en-US" sz="1400" dirty="0">
                <a:solidFill>
                  <a:schemeClr val="accent6"/>
                </a:solidFill>
              </a:rPr>
              <a:t>DSTU</a:t>
            </a:r>
          </a:p>
        </p:txBody>
      </p:sp>
      <p:grpSp>
        <p:nvGrpSpPr>
          <p:cNvPr id="26" name="Group 53"/>
          <p:cNvGrpSpPr/>
          <p:nvPr/>
        </p:nvGrpSpPr>
        <p:grpSpPr>
          <a:xfrm>
            <a:off x="5626105" y="2210447"/>
            <a:ext cx="726667" cy="2272648"/>
            <a:chOff x="4133365" y="2524504"/>
            <a:chExt cx="726667" cy="2272648"/>
          </a:xfrm>
        </p:grpSpPr>
        <p:sp>
          <p:nvSpPr>
            <p:cNvPr id="27" name="TextBox 26"/>
            <p:cNvSpPr txBox="1"/>
            <p:nvPr/>
          </p:nvSpPr>
          <p:spPr>
            <a:xfrm>
              <a:off x="4133365" y="2524504"/>
              <a:ext cx="5723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6"/>
                  </a:solidFill>
                </a:rPr>
                <a:t>~ 2</a:t>
              </a:r>
              <a:r>
                <a:rPr lang="en-US" sz="1400" baseline="30000" dirty="0">
                  <a:solidFill>
                    <a:schemeClr val="accent6"/>
                  </a:solidFill>
                </a:rPr>
                <a:t>nd</a:t>
              </a:r>
            </a:p>
            <a:p>
              <a:r>
                <a:rPr lang="en-US" sz="1400" dirty="0">
                  <a:solidFill>
                    <a:schemeClr val="accent6"/>
                  </a:solidFill>
                </a:rPr>
                <a:t>STU</a:t>
              </a:r>
            </a:p>
          </p:txBody>
        </p:sp>
        <p:grpSp>
          <p:nvGrpSpPr>
            <p:cNvPr id="28" name="Group 43"/>
            <p:cNvGrpSpPr/>
            <p:nvPr/>
          </p:nvGrpSpPr>
          <p:grpSpPr>
            <a:xfrm>
              <a:off x="4283968" y="3356992"/>
              <a:ext cx="576064" cy="1440160"/>
              <a:chOff x="1835696" y="3356992"/>
              <a:chExt cx="576064" cy="1440160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1835696" y="3356992"/>
                <a:ext cx="0" cy="144016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835696" y="3356992"/>
                <a:ext cx="576064" cy="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Group 54"/>
          <p:cNvGrpSpPr/>
          <p:nvPr/>
        </p:nvGrpSpPr>
        <p:grpSpPr>
          <a:xfrm>
            <a:off x="8414981" y="2186037"/>
            <a:ext cx="729019" cy="2297057"/>
            <a:chOff x="5555524" y="2500095"/>
            <a:chExt cx="729019" cy="2297057"/>
          </a:xfrm>
        </p:grpSpPr>
        <p:sp>
          <p:nvSpPr>
            <p:cNvPr id="32" name="TextBox 31"/>
            <p:cNvSpPr txBox="1"/>
            <p:nvPr/>
          </p:nvSpPr>
          <p:spPr>
            <a:xfrm>
              <a:off x="5555524" y="2500095"/>
              <a:ext cx="6719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6"/>
                  </a:solidFill>
                </a:rPr>
                <a:t>~ 1</a:t>
              </a:r>
              <a:r>
                <a:rPr lang="en-US" sz="1400" baseline="30000" dirty="0">
                  <a:solidFill>
                    <a:schemeClr val="accent6"/>
                  </a:solidFill>
                </a:rPr>
                <a:t>st</a:t>
              </a:r>
              <a:r>
                <a:rPr lang="en-US" sz="1400" dirty="0">
                  <a:solidFill>
                    <a:schemeClr val="accent6"/>
                  </a:solidFill>
                </a:rPr>
                <a:t> </a:t>
              </a:r>
              <a:endParaRPr lang="en-US" sz="1400" baseline="30000" dirty="0">
                <a:solidFill>
                  <a:schemeClr val="accent6"/>
                </a:solidFill>
              </a:endParaRPr>
            </a:p>
            <a:p>
              <a:r>
                <a:rPr lang="en-US" sz="1400" dirty="0">
                  <a:solidFill>
                    <a:schemeClr val="accent6"/>
                  </a:solidFill>
                </a:rPr>
                <a:t>Norm.</a:t>
              </a:r>
            </a:p>
          </p:txBody>
        </p:sp>
        <p:grpSp>
          <p:nvGrpSpPr>
            <p:cNvPr id="33" name="Group 46"/>
            <p:cNvGrpSpPr/>
            <p:nvPr/>
          </p:nvGrpSpPr>
          <p:grpSpPr>
            <a:xfrm>
              <a:off x="5708479" y="3356992"/>
              <a:ext cx="576064" cy="1440160"/>
              <a:chOff x="1835696" y="3356992"/>
              <a:chExt cx="576064" cy="14401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1835696" y="3356992"/>
                <a:ext cx="0" cy="144016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1835696" y="3356992"/>
                <a:ext cx="576064" cy="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55"/>
          <p:cNvGrpSpPr/>
          <p:nvPr/>
        </p:nvGrpSpPr>
        <p:grpSpPr>
          <a:xfrm>
            <a:off x="9689806" y="2189276"/>
            <a:ext cx="673394" cy="2293495"/>
            <a:chOff x="7510925" y="2503658"/>
            <a:chExt cx="673394" cy="2293494"/>
          </a:xfrm>
        </p:grpSpPr>
        <p:sp>
          <p:nvSpPr>
            <p:cNvPr id="37" name="TextBox 36"/>
            <p:cNvSpPr txBox="1"/>
            <p:nvPr/>
          </p:nvSpPr>
          <p:spPr>
            <a:xfrm>
              <a:off x="7510925" y="2503658"/>
              <a:ext cx="6733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6"/>
                  </a:solidFill>
                </a:rPr>
                <a:t>~ 2</a:t>
              </a:r>
              <a:r>
                <a:rPr lang="en-US" sz="1400" baseline="30000" dirty="0">
                  <a:solidFill>
                    <a:schemeClr val="accent6"/>
                  </a:solidFill>
                </a:rPr>
                <a:t>nd</a:t>
              </a:r>
              <a:r>
                <a:rPr lang="en-US" sz="1400" dirty="0">
                  <a:solidFill>
                    <a:schemeClr val="accent6"/>
                  </a:solidFill>
                </a:rPr>
                <a:t> </a:t>
              </a:r>
              <a:endParaRPr lang="en-US" sz="1400" baseline="30000" dirty="0">
                <a:solidFill>
                  <a:schemeClr val="accent6"/>
                </a:solidFill>
              </a:endParaRPr>
            </a:p>
            <a:p>
              <a:r>
                <a:rPr lang="en-US" sz="1400" dirty="0">
                  <a:solidFill>
                    <a:schemeClr val="accent6"/>
                  </a:solidFill>
                </a:rPr>
                <a:t>Norm.</a:t>
              </a:r>
            </a:p>
          </p:txBody>
        </p:sp>
        <p:grpSp>
          <p:nvGrpSpPr>
            <p:cNvPr id="38" name="Group 49"/>
            <p:cNvGrpSpPr/>
            <p:nvPr/>
          </p:nvGrpSpPr>
          <p:grpSpPr>
            <a:xfrm>
              <a:off x="7582241" y="3356670"/>
              <a:ext cx="576064" cy="1440482"/>
              <a:chOff x="2189465" y="3356670"/>
              <a:chExt cx="576064" cy="1440482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>
                <a:off x="2189465" y="3356992"/>
                <a:ext cx="0" cy="144016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2189465" y="3356670"/>
                <a:ext cx="576064" cy="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2" name="Straight Connector 41"/>
          <p:cNvCxnSpPr/>
          <p:nvPr/>
        </p:nvCxnSpPr>
        <p:spPr bwMode="auto">
          <a:xfrm>
            <a:off x="8686800" y="1905000"/>
            <a:ext cx="0" cy="280831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Box 42"/>
          <p:cNvSpPr txBox="1"/>
          <p:nvPr/>
        </p:nvSpPr>
        <p:spPr>
          <a:xfrm>
            <a:off x="1398713" y="3618999"/>
            <a:ext cx="64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Fresh</a:t>
            </a:r>
          </a:p>
          <a:p>
            <a:r>
              <a:rPr lang="en-US" sz="1400" dirty="0">
                <a:solidFill>
                  <a:schemeClr val="accent6"/>
                </a:solidFill>
              </a:rPr>
              <a:t>Look</a:t>
            </a:r>
          </a:p>
        </p:txBody>
      </p:sp>
      <p:grpSp>
        <p:nvGrpSpPr>
          <p:cNvPr id="44" name="Group 53"/>
          <p:cNvGrpSpPr/>
          <p:nvPr/>
        </p:nvGrpSpPr>
        <p:grpSpPr>
          <a:xfrm>
            <a:off x="6713054" y="2202520"/>
            <a:ext cx="726667" cy="2272648"/>
            <a:chOff x="4133365" y="2524504"/>
            <a:chExt cx="726667" cy="2272648"/>
          </a:xfrm>
        </p:grpSpPr>
        <p:sp>
          <p:nvSpPr>
            <p:cNvPr id="45" name="TextBox 44"/>
            <p:cNvSpPr txBox="1"/>
            <p:nvPr/>
          </p:nvSpPr>
          <p:spPr>
            <a:xfrm>
              <a:off x="4133365" y="2524504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6"/>
                  </a:solidFill>
                </a:rPr>
                <a:t>~ 3</a:t>
              </a:r>
              <a:r>
                <a:rPr lang="en-US" sz="1400" baseline="30000" dirty="0">
                  <a:solidFill>
                    <a:schemeClr val="accent6"/>
                  </a:solidFill>
                </a:rPr>
                <a:t>rd</a:t>
              </a:r>
            </a:p>
            <a:p>
              <a:r>
                <a:rPr lang="en-US" sz="1400" dirty="0">
                  <a:solidFill>
                    <a:schemeClr val="accent6"/>
                  </a:solidFill>
                </a:rPr>
                <a:t>STU</a:t>
              </a:r>
            </a:p>
          </p:txBody>
        </p:sp>
        <p:grpSp>
          <p:nvGrpSpPr>
            <p:cNvPr id="46" name="Group 43"/>
            <p:cNvGrpSpPr/>
            <p:nvPr/>
          </p:nvGrpSpPr>
          <p:grpSpPr>
            <a:xfrm>
              <a:off x="4283968" y="3356992"/>
              <a:ext cx="576064" cy="1440160"/>
              <a:chOff x="1835696" y="3356992"/>
              <a:chExt cx="576064" cy="1440160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>
                <a:off x="1835696" y="3356992"/>
                <a:ext cx="0" cy="144016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1835696" y="3356992"/>
                <a:ext cx="576064" cy="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D3ACC2C-0CF9-40EA-B2FC-5C5C08BBFFE4}"/>
              </a:ext>
            </a:extLst>
          </p:cNvPr>
          <p:cNvSpPr txBox="1"/>
          <p:nvPr/>
        </p:nvSpPr>
        <p:spPr>
          <a:xfrm>
            <a:off x="8001000" y="1640753"/>
            <a:ext cx="154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are here</a:t>
            </a:r>
          </a:p>
        </p:txBody>
      </p:sp>
    </p:spTree>
    <p:extLst>
      <p:ext uri="{BB962C8B-B14F-4D97-AF65-F5344CB8AC3E}">
        <p14:creationId xmlns:p14="http://schemas.microsoft.com/office/powerpoint/2010/main" val="305593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Search Parameters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HTTP GET – URL parameters only</a:t>
            </a:r>
          </a:p>
          <a:p>
            <a:r>
              <a:rPr lang="en-GB" dirty="0"/>
              <a:t>HTTP POST – HTML form + URL parameters</a:t>
            </a:r>
          </a:p>
          <a:p>
            <a:r>
              <a:rPr lang="en-GB" dirty="0"/>
              <a:t>Always returns a Bundle</a:t>
            </a:r>
          </a:p>
          <a:p>
            <a:r>
              <a:rPr lang="en-GB" dirty="0"/>
              <a:t>Multiple parameters</a:t>
            </a:r>
          </a:p>
          <a:p>
            <a:pPr lvl="1"/>
            <a:r>
              <a:rPr lang="en-GB" dirty="0"/>
              <a:t>Specifying multiple parameters finds resources matching all </a:t>
            </a:r>
            <a:r>
              <a:rPr lang="en-GB" dirty="0" err="1"/>
              <a:t>params</a:t>
            </a:r>
            <a:r>
              <a:rPr lang="en-GB" dirty="0"/>
              <a:t> </a:t>
            </a:r>
            <a:r>
              <a:rPr lang="en-GB" dirty="0">
                <a:sym typeface="Wingdings"/>
              </a:rPr>
              <a:t></a:t>
            </a:r>
            <a:r>
              <a:rPr lang="en-GB" dirty="0"/>
              <a:t> “AND”</a:t>
            </a:r>
          </a:p>
          <a:p>
            <a:pPr lvl="2"/>
            <a:r>
              <a:rPr lang="en-GB" dirty="0"/>
              <a:t>http://</a:t>
            </a:r>
            <a:r>
              <a:rPr lang="en-GB" dirty="0" err="1"/>
              <a:t>fhirtest.uhn.ca</a:t>
            </a:r>
            <a:r>
              <a:rPr lang="en-GB" dirty="0"/>
              <a:t>/baseDstu3/</a:t>
            </a:r>
            <a:r>
              <a:rPr lang="en-GB" dirty="0" err="1"/>
              <a:t>Patient?name</a:t>
            </a:r>
            <a:r>
              <a:rPr lang="en-GB" dirty="0"/>
              <a:t>=</a:t>
            </a:r>
            <a:r>
              <a:rPr lang="en-GB" dirty="0" err="1"/>
              <a:t>jones&amp;gender</a:t>
            </a:r>
            <a:r>
              <a:rPr lang="en-GB" dirty="0"/>
              <a:t>=female</a:t>
            </a:r>
          </a:p>
          <a:p>
            <a:pPr lvl="1"/>
            <a:r>
              <a:rPr lang="en-GB" dirty="0"/>
              <a:t>Parameters may list multiple values </a:t>
            </a:r>
            <a:r>
              <a:rPr lang="en-GB" dirty="0">
                <a:sym typeface="Wingdings"/>
              </a:rPr>
              <a:t> “OR”</a:t>
            </a:r>
          </a:p>
          <a:p>
            <a:pPr lvl="2"/>
            <a:r>
              <a:rPr lang="en-GB" dirty="0">
                <a:sym typeface="Wingdings"/>
                <a:hlinkClick r:id="rId2"/>
              </a:rPr>
              <a:t>http://</a:t>
            </a:r>
            <a:r>
              <a:rPr lang="en-GB" dirty="0" err="1">
                <a:sym typeface="Wingdings"/>
                <a:hlinkClick r:id="rId2"/>
              </a:rPr>
              <a:t>fhirtest.uhn.ca</a:t>
            </a:r>
            <a:r>
              <a:rPr lang="en-GB" dirty="0">
                <a:sym typeface="Wingdings"/>
                <a:hlinkClick r:id="rId2"/>
              </a:rPr>
              <a:t>/baseDstu3/</a:t>
            </a:r>
            <a:r>
              <a:rPr lang="en-GB" dirty="0" err="1">
                <a:sym typeface="Wingdings"/>
                <a:hlinkClick r:id="rId2"/>
              </a:rPr>
              <a:t>Patient?name</a:t>
            </a:r>
            <a:r>
              <a:rPr lang="en-GB" dirty="0">
                <a:sym typeface="Wingdings"/>
                <a:hlinkClick r:id="rId2"/>
              </a:rPr>
              <a:t>=</a:t>
            </a:r>
            <a:r>
              <a:rPr lang="en-GB" dirty="0" err="1">
                <a:sym typeface="Wingdings"/>
                <a:hlinkClick r:id="rId2"/>
              </a:rPr>
              <a:t>patel,jones</a:t>
            </a:r>
            <a:endParaRPr lang="en-GB" dirty="0">
              <a:sym typeface="Wingdings"/>
            </a:endParaRPr>
          </a:p>
          <a:p>
            <a:pPr marL="400050" lvl="1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09313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Ok I get it…or not?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057400" y="1981200"/>
            <a:ext cx="8001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http://server.org/fhir/Patient/          </a:t>
            </a:r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406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hits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http://server.org/fhir/Patient?gender=M  234 hits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http://server.org/fhir/Patient?gender=F  167 hits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Total: 234 + 167 =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401</a:t>
            </a:r>
          </a:p>
        </p:txBody>
      </p:sp>
      <p:sp>
        <p:nvSpPr>
          <p:cNvPr id="7" name="Rectangle 6"/>
          <p:cNvSpPr/>
          <p:nvPr/>
        </p:nvSpPr>
        <p:spPr>
          <a:xfrm>
            <a:off x="2057400" y="4038601"/>
            <a:ext cx="800100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http://server.org/fhir/Patient/          </a:t>
            </a:r>
            <a:r>
              <a:rPr lang="en-US" sz="20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406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hits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http://server.org/fhir/Patient?gender=M  234 hits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http://server.org/fhir/Patient?gender=F  167 hits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http://server.org/fhir/Patient?gender:missing=true 5 hits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Total: 234 + 167 + 5 = </a:t>
            </a:r>
            <a:r>
              <a:rPr lang="en-US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406</a:t>
            </a:r>
          </a:p>
        </p:txBody>
      </p:sp>
    </p:spTree>
    <p:extLst>
      <p:ext uri="{BB962C8B-B14F-4D97-AF65-F5344CB8AC3E}">
        <p14:creationId xmlns:p14="http://schemas.microsoft.com/office/powerpoint/2010/main" val="87173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Parameters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7051D4-2B3C-414A-BEAA-00E621E41523}"/>
              </a:ext>
            </a:extLst>
          </p:cNvPr>
          <p:cNvSpPr txBox="1"/>
          <p:nvPr/>
        </p:nvSpPr>
        <p:spPr>
          <a:xfrm>
            <a:off x="4038599" y="6027908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http://hl7.org/fhir/patient.html#search</a:t>
            </a:r>
            <a:r>
              <a:rPr lang="en-US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A52F-8B4E-4940-A8CD-34E3615CB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828800"/>
            <a:ext cx="11176000" cy="609600"/>
          </a:xfrm>
        </p:spPr>
        <p:txBody>
          <a:bodyPr/>
          <a:lstStyle/>
          <a:p>
            <a:r>
              <a:rPr lang="en-GB" dirty="0"/>
              <a:t>Listed at the bottom of every resource type definition page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4CEB37-A091-44CF-A765-3BA7DDF97477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38856" y="2438399"/>
            <a:ext cx="10514286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8204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SearchParameter</a:t>
            </a:r>
            <a:r>
              <a:rPr lang="en-US" dirty="0"/>
              <a:t> resource type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60C0EF-3AC4-42D8-97EE-9E3FF332E3C5}"/>
              </a:ext>
            </a:extLst>
          </p:cNvPr>
          <p:cNvSpPr txBox="1"/>
          <p:nvPr/>
        </p:nvSpPr>
        <p:spPr>
          <a:xfrm>
            <a:off x="3467100" y="6029325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http://hl7.org/fhir/searchparameter.html#resource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4EFB45-C021-4773-B6D0-1F66B3381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762" y="1905000"/>
            <a:ext cx="9990476" cy="3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8854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SearchParameter</a:t>
            </a:r>
            <a:r>
              <a:rPr lang="en-US" dirty="0"/>
              <a:t>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61D400-670F-4F43-A536-E9CFD376F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762" y="1676400"/>
            <a:ext cx="9390476" cy="4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9598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2E56018-87E3-478B-B18A-EFADA0C90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154" y="2714190"/>
            <a:ext cx="9476190" cy="319047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Search (Patient)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144949" y="1828801"/>
            <a:ext cx="78486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dirty="0">
                <a:latin typeface="+mn-lt"/>
              </a:rPr>
              <a:t>Each search parameter has a ‘type’</a:t>
            </a:r>
            <a:endParaRPr lang="nl-NL" sz="3100" dirty="0">
              <a:latin typeface="+mn-lt"/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 flipH="1" flipV="1">
            <a:off x="3017518" y="4430611"/>
            <a:ext cx="2667002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Cloud 7"/>
          <p:cNvSpPr/>
          <p:nvPr/>
        </p:nvSpPr>
        <p:spPr bwMode="auto">
          <a:xfrm>
            <a:off x="5562600" y="5088554"/>
            <a:ext cx="2079171" cy="1143000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Parameter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Type</a:t>
            </a:r>
          </a:p>
        </p:txBody>
      </p:sp>
    </p:spTree>
    <p:extLst>
      <p:ext uri="{BB962C8B-B14F-4D97-AF65-F5344CB8AC3E}">
        <p14:creationId xmlns:p14="http://schemas.microsoft.com/office/powerpoint/2010/main" val="230202276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Chained searches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75" y="1828800"/>
            <a:ext cx="11198225" cy="4480520"/>
          </a:xfrm>
        </p:spPr>
        <p:txBody>
          <a:bodyPr/>
          <a:lstStyle/>
          <a:p>
            <a:r>
              <a:rPr lang="en-GB" dirty="0"/>
              <a:t>Patient has a search for “name”.</a:t>
            </a:r>
          </a:p>
          <a:p>
            <a:r>
              <a:rPr lang="en-GB" dirty="0"/>
              <a:t>Observation has a search for “subject” (the id of the Patient, Group or Device)</a:t>
            </a:r>
          </a:p>
          <a:p>
            <a:r>
              <a:rPr lang="en-GB" dirty="0"/>
              <a:t>How do I find/search Observations for a patient using the Patient’s name?</a:t>
            </a:r>
          </a:p>
        </p:txBody>
      </p:sp>
    </p:spTree>
    <p:extLst>
      <p:ext uri="{BB962C8B-B14F-4D97-AF65-F5344CB8AC3E}">
        <p14:creationId xmlns:p14="http://schemas.microsoft.com/office/powerpoint/2010/main" val="236316279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2 queries in 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(as a client) don’t need to do separate operations, just one: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2400" dirty="0">
                <a:latin typeface="Courier New" pitchFamily="49" charset="0"/>
                <a:cs typeface="Courier New" pitchFamily="49" charset="0"/>
              </a:rPr>
              <a:t>http://server.com/fhir/Observation?patient.name=jones</a:t>
            </a:r>
          </a:p>
          <a:p>
            <a:pPr marL="0" indent="0">
              <a:buNone/>
            </a:pPr>
            <a:r>
              <a:rPr lang="en-GB" sz="2400" dirty="0">
                <a:latin typeface="Courier New" pitchFamily="49" charset="0"/>
                <a:cs typeface="Courier New" pitchFamily="49" charset="0"/>
              </a:rPr>
              <a:t>	</a:t>
            </a:r>
          </a:p>
          <a:p>
            <a:pPr marL="0" indent="0">
              <a:buNone/>
            </a:pPr>
            <a:r>
              <a:rPr lang="en-GB" dirty="0"/>
              <a:t>But note: this only works on the </a:t>
            </a:r>
            <a:r>
              <a:rPr lang="en-GB" u="sng" dirty="0"/>
              <a:t>predefined search parameters</a:t>
            </a:r>
            <a:r>
              <a:rPr lang="en-GB" dirty="0"/>
              <a:t>. You cannot just use any property of the resource. </a:t>
            </a:r>
          </a:p>
        </p:txBody>
      </p:sp>
    </p:spTree>
    <p:extLst>
      <p:ext uri="{BB962C8B-B14F-4D97-AF65-F5344CB8AC3E}">
        <p14:creationId xmlns:p14="http://schemas.microsoft.com/office/powerpoint/2010/main" val="347856763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More optimizations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Say we do:</a:t>
            </a:r>
          </a:p>
          <a:p>
            <a:pPr lvl="1"/>
            <a:r>
              <a:rPr lang="en-GB" dirty="0"/>
              <a:t>http://</a:t>
            </a:r>
            <a:r>
              <a:rPr lang="en-GB" dirty="0" err="1"/>
              <a:t>fhir.com</a:t>
            </a:r>
            <a:r>
              <a:rPr lang="en-GB" dirty="0"/>
              <a:t>/</a:t>
            </a:r>
            <a:r>
              <a:rPr lang="en-GB" dirty="0" err="1"/>
              <a:t>fhir</a:t>
            </a:r>
            <a:r>
              <a:rPr lang="en-GB" dirty="0"/>
              <a:t>/</a:t>
            </a:r>
            <a:r>
              <a:rPr lang="en-GB" dirty="0" err="1"/>
              <a:t>Observation?date</a:t>
            </a:r>
            <a:r>
              <a:rPr lang="en-GB" dirty="0"/>
              <a:t>=2014-01-20</a:t>
            </a:r>
          </a:p>
          <a:p>
            <a:pPr lvl="1"/>
            <a:r>
              <a:rPr lang="en-GB" dirty="0"/>
              <a:t>We get back: a Bundle with 0..* “Observations”</a:t>
            </a:r>
          </a:p>
          <a:p>
            <a:r>
              <a:rPr lang="en-GB" dirty="0"/>
              <a:t>Now, usually, we also want the Patient information. So, we need to do “N” queries for the Observation’s “subject”</a:t>
            </a:r>
          </a:p>
          <a:p>
            <a:r>
              <a:rPr lang="en-GB" dirty="0"/>
              <a:t>Including is simpler:</a:t>
            </a:r>
          </a:p>
          <a:p>
            <a:pPr marL="400050" lvl="1" indent="0">
              <a:buNone/>
            </a:pPr>
            <a:r>
              <a:rPr lang="en-GB" b="1" dirty="0"/>
              <a:t>	?_include=</a:t>
            </a:r>
            <a:r>
              <a:rPr lang="en-GB" b="1" dirty="0" err="1"/>
              <a:t>Observation:patient</a:t>
            </a:r>
            <a:endParaRPr lang="en-GB" b="1" dirty="0"/>
          </a:p>
          <a:p>
            <a:pPr marL="800100" lvl="2" indent="0">
              <a:buNone/>
            </a:pPr>
            <a:r>
              <a:rPr lang="en-GB" dirty="0"/>
              <a:t>Returns both Observations + Patients</a:t>
            </a:r>
          </a:p>
          <a:p>
            <a:pPr marL="400050" lvl="1" indent="0">
              <a:buNone/>
            </a:pPr>
            <a:endParaRPr lang="en-GB" dirty="0"/>
          </a:p>
        </p:txBody>
      </p:sp>
      <p:sp>
        <p:nvSpPr>
          <p:cNvPr id="4" name="Oval Callout 3"/>
          <p:cNvSpPr/>
          <p:nvPr/>
        </p:nvSpPr>
        <p:spPr bwMode="auto">
          <a:xfrm>
            <a:off x="7010400" y="4419600"/>
            <a:ext cx="1143000" cy="609600"/>
          </a:xfrm>
          <a:prstGeom prst="wedgeEllipseCallout">
            <a:avLst>
              <a:gd name="adj1" fmla="val -100195"/>
              <a:gd name="adj2" fmla="val 67733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dirty="0"/>
              <a:t>Search </a:t>
            </a:r>
            <a:r>
              <a:rPr lang="en-US" sz="1400" dirty="0" err="1"/>
              <a:t>Param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9502402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0" y="1568624"/>
            <a:ext cx="3657600" cy="4298776"/>
          </a:xfrm>
        </p:spPr>
        <p:txBody>
          <a:bodyPr/>
          <a:lstStyle/>
          <a:p>
            <a:r>
              <a:rPr lang="en-US" sz="2400" dirty="0"/>
              <a:t>Common Parameters</a:t>
            </a:r>
          </a:p>
          <a:p>
            <a:pPr lvl="1"/>
            <a:r>
              <a:rPr lang="en-US" sz="1900" dirty="0"/>
              <a:t>_id</a:t>
            </a:r>
          </a:p>
          <a:p>
            <a:pPr lvl="1"/>
            <a:r>
              <a:rPr lang="en-US" sz="1900" dirty="0"/>
              <a:t>_</a:t>
            </a:r>
            <a:r>
              <a:rPr lang="en-US" sz="1900" dirty="0" err="1"/>
              <a:t>lastUpdated</a:t>
            </a:r>
            <a:endParaRPr lang="en-US" sz="1900" dirty="0"/>
          </a:p>
          <a:p>
            <a:pPr lvl="1"/>
            <a:r>
              <a:rPr lang="en-US" sz="1900" dirty="0"/>
              <a:t>_tag</a:t>
            </a:r>
          </a:p>
          <a:p>
            <a:pPr lvl="1"/>
            <a:r>
              <a:rPr lang="en-US" sz="1900" dirty="0"/>
              <a:t>_profile</a:t>
            </a:r>
          </a:p>
          <a:p>
            <a:pPr lvl="1"/>
            <a:r>
              <a:rPr lang="en-US" sz="1900" dirty="0"/>
              <a:t>_security</a:t>
            </a:r>
          </a:p>
          <a:p>
            <a:pPr lvl="1"/>
            <a:r>
              <a:rPr lang="en-US" sz="1900" dirty="0"/>
              <a:t>_text</a:t>
            </a:r>
          </a:p>
          <a:p>
            <a:pPr lvl="1"/>
            <a:r>
              <a:rPr lang="en-US" sz="1900" dirty="0"/>
              <a:t>_content</a:t>
            </a:r>
          </a:p>
          <a:p>
            <a:pPr lvl="1"/>
            <a:r>
              <a:rPr lang="en-US" sz="1900" dirty="0"/>
              <a:t>_list</a:t>
            </a:r>
          </a:p>
          <a:p>
            <a:pPr lvl="1"/>
            <a:r>
              <a:rPr lang="en-US" sz="1900" dirty="0"/>
              <a:t>_has</a:t>
            </a:r>
          </a:p>
          <a:p>
            <a:pPr lvl="1"/>
            <a:r>
              <a:rPr lang="en-US" sz="1900" dirty="0"/>
              <a:t>_type</a:t>
            </a:r>
          </a:p>
          <a:p>
            <a:pPr lvl="1"/>
            <a:r>
              <a:rPr lang="en-US" sz="1900" dirty="0"/>
              <a:t>_query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211098" y="5951239"/>
            <a:ext cx="3160204" cy="351656"/>
          </a:xfrm>
          <a:prstGeom prst="rect">
            <a:avLst/>
          </a:prstGeom>
        </p:spPr>
        <p:txBody>
          <a:bodyPr/>
          <a:lstStyle/>
          <a:p>
            <a:r>
              <a:rPr lang="en-CA" dirty="0">
                <a:hlinkClick r:id="rId2"/>
              </a:rPr>
              <a:t>http://hl7.org/fhir/search.html</a:t>
            </a:r>
            <a:r>
              <a:rPr lang="en-CA" dirty="0"/>
              <a:t> 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168008" y="1628800"/>
            <a:ext cx="4499992" cy="3705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b="0" dirty="0"/>
              <a:t>Search Result Parameters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_sort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_count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_include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_</a:t>
            </a:r>
            <a:r>
              <a:rPr lang="en-US" dirty="0" err="1"/>
              <a:t>revinclude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_summary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_elements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_contained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_</a:t>
            </a:r>
            <a:r>
              <a:rPr lang="en-US" dirty="0" err="1"/>
              <a:t>containedType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015827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Helpful resources</a:t>
            </a:r>
          </a:p>
        </p:txBody>
      </p:sp>
    </p:spTree>
    <p:extLst>
      <p:ext uri="{BB962C8B-B14F-4D97-AF65-F5344CB8AC3E}">
        <p14:creationId xmlns:p14="http://schemas.microsoft.com/office/powerpoint/2010/main" val="400038085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Parameters - 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5560" y="1676400"/>
            <a:ext cx="7632848" cy="4495800"/>
          </a:xfrm>
        </p:spPr>
        <p:txBody>
          <a:bodyPr>
            <a:normAutofit lnSpcReduction="10000"/>
          </a:bodyPr>
          <a:lstStyle/>
          <a:p>
            <a:r>
              <a:rPr lang="en-US" sz="2300" dirty="0"/>
              <a:t>_id</a:t>
            </a:r>
          </a:p>
          <a:p>
            <a:pPr lvl="1"/>
            <a:r>
              <a:rPr lang="en-US" sz="1900" dirty="0"/>
              <a:t>Query by Id (string)</a:t>
            </a:r>
          </a:p>
          <a:p>
            <a:r>
              <a:rPr lang="en-US" sz="2300" dirty="0"/>
              <a:t>_</a:t>
            </a:r>
            <a:r>
              <a:rPr lang="en-US" sz="2300" dirty="0" err="1"/>
              <a:t>lastUpdated</a:t>
            </a:r>
            <a:endParaRPr lang="en-US" sz="2300" dirty="0"/>
          </a:p>
          <a:p>
            <a:pPr lvl="1"/>
            <a:r>
              <a:rPr lang="en-US" sz="1900" dirty="0"/>
              <a:t>When the resource was last updated (date)</a:t>
            </a:r>
          </a:p>
          <a:p>
            <a:r>
              <a:rPr lang="en-US" sz="2300" dirty="0"/>
              <a:t>_tag</a:t>
            </a:r>
          </a:p>
          <a:p>
            <a:pPr lvl="1"/>
            <a:r>
              <a:rPr lang="en-US" sz="1900" dirty="0"/>
              <a:t>From the appropriate meta element (token)</a:t>
            </a:r>
          </a:p>
          <a:p>
            <a:r>
              <a:rPr lang="en-US" sz="2300" dirty="0"/>
              <a:t>_profile</a:t>
            </a:r>
          </a:p>
          <a:p>
            <a:pPr lvl="1"/>
            <a:r>
              <a:rPr lang="en-US" sz="1900" dirty="0"/>
              <a:t>From the appropriate meta element (</a:t>
            </a:r>
            <a:r>
              <a:rPr lang="en-US" sz="1900" dirty="0" err="1"/>
              <a:t>url</a:t>
            </a:r>
            <a:r>
              <a:rPr lang="en-US" sz="1900" dirty="0"/>
              <a:t>)</a:t>
            </a:r>
          </a:p>
          <a:p>
            <a:r>
              <a:rPr lang="en-US" sz="2300" dirty="0"/>
              <a:t>_security</a:t>
            </a:r>
          </a:p>
          <a:p>
            <a:pPr lvl="1"/>
            <a:r>
              <a:rPr lang="en-US" sz="1900" dirty="0"/>
              <a:t>From the appropriate meta element (token)</a:t>
            </a:r>
          </a:p>
          <a:p>
            <a:r>
              <a:rPr lang="en-US" sz="2300" dirty="0"/>
              <a:t>_text</a:t>
            </a:r>
          </a:p>
          <a:p>
            <a:pPr lvl="1"/>
            <a:r>
              <a:rPr lang="en-US" sz="1900" dirty="0"/>
              <a:t>Search in text element (string)</a:t>
            </a:r>
          </a:p>
        </p:txBody>
      </p:sp>
    </p:spTree>
    <p:extLst>
      <p:ext uri="{BB962C8B-B14F-4D97-AF65-F5344CB8AC3E}">
        <p14:creationId xmlns:p14="http://schemas.microsoft.com/office/powerpoint/2010/main" val="121905154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Parameters -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5560" y="1676400"/>
            <a:ext cx="7632848" cy="4724400"/>
          </a:xfrm>
        </p:spPr>
        <p:txBody>
          <a:bodyPr>
            <a:normAutofit lnSpcReduction="10000"/>
          </a:bodyPr>
          <a:lstStyle/>
          <a:p>
            <a:r>
              <a:rPr lang="en-US" sz="2300" dirty="0"/>
              <a:t>_content</a:t>
            </a:r>
          </a:p>
          <a:p>
            <a:pPr lvl="1"/>
            <a:r>
              <a:rPr lang="en-US" sz="1900" dirty="0"/>
              <a:t>Search for text across the entire resource (string)</a:t>
            </a:r>
          </a:p>
          <a:p>
            <a:r>
              <a:rPr lang="en-US" sz="2300" dirty="0"/>
              <a:t>_list</a:t>
            </a:r>
          </a:p>
          <a:p>
            <a:pPr lvl="1"/>
            <a:r>
              <a:rPr lang="en-US" sz="1900" dirty="0"/>
              <a:t>Return resources referenced by a List resource</a:t>
            </a:r>
          </a:p>
          <a:p>
            <a:pPr lvl="1"/>
            <a:r>
              <a:rPr lang="en-US" sz="1900" dirty="0"/>
              <a:t>Can use ‘current lists’ and other query</a:t>
            </a:r>
          </a:p>
          <a:p>
            <a:pPr lvl="2"/>
            <a:r>
              <a:rPr lang="en-US" sz="1900" dirty="0">
                <a:hlinkClick r:id="rId2"/>
              </a:rPr>
              <a:t>http://hl7.org/</a:t>
            </a:r>
            <a:r>
              <a:rPr lang="en-US" sz="1900" dirty="0" err="1">
                <a:hlinkClick r:id="rId2"/>
              </a:rPr>
              <a:t>fhir</a:t>
            </a:r>
            <a:r>
              <a:rPr lang="en-US" sz="1900" dirty="0">
                <a:hlinkClick r:id="rId2"/>
              </a:rPr>
              <a:t>/</a:t>
            </a:r>
            <a:r>
              <a:rPr lang="en-US" sz="1900" dirty="0" err="1">
                <a:hlinkClick r:id="rId2"/>
              </a:rPr>
              <a:t>lifecycle.html#current</a:t>
            </a:r>
            <a:endParaRPr lang="en-US" sz="1900" dirty="0"/>
          </a:p>
          <a:p>
            <a:r>
              <a:rPr lang="en-US" sz="2300" dirty="0"/>
              <a:t>_has</a:t>
            </a:r>
          </a:p>
          <a:p>
            <a:pPr lvl="1"/>
            <a:r>
              <a:rPr lang="en-US" sz="1800" dirty="0"/>
              <a:t>Provides limited support for reverse chaining</a:t>
            </a:r>
          </a:p>
          <a:p>
            <a:r>
              <a:rPr lang="en-US" sz="2300" dirty="0"/>
              <a:t>_type</a:t>
            </a:r>
          </a:p>
          <a:p>
            <a:pPr lvl="1"/>
            <a:r>
              <a:rPr lang="en-US" sz="1800" dirty="0"/>
              <a:t>Allows search against one or more resource types</a:t>
            </a:r>
          </a:p>
          <a:p>
            <a:r>
              <a:rPr lang="en-US" sz="2300" dirty="0"/>
              <a:t>_query</a:t>
            </a:r>
          </a:p>
          <a:p>
            <a:pPr lvl="1"/>
            <a:r>
              <a:rPr lang="en-US" sz="1900" dirty="0"/>
              <a:t>Custom named query</a:t>
            </a:r>
          </a:p>
          <a:p>
            <a:pPr lvl="1"/>
            <a:r>
              <a:rPr lang="en-US" sz="1900" dirty="0"/>
              <a:t>Use </a:t>
            </a:r>
            <a:r>
              <a:rPr lang="en-US" sz="1900" dirty="0" err="1"/>
              <a:t>OperationDefinition</a:t>
            </a:r>
            <a:r>
              <a:rPr lang="en-US" sz="1900" dirty="0"/>
              <a:t> to define</a:t>
            </a:r>
          </a:p>
        </p:txBody>
      </p:sp>
    </p:spTree>
    <p:extLst>
      <p:ext uri="{BB962C8B-B14F-4D97-AF65-F5344CB8AC3E}">
        <p14:creationId xmlns:p14="http://schemas.microsoft.com/office/powerpoint/2010/main" val="343214541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Result Parameters - 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0" y="1828800"/>
            <a:ext cx="9550400" cy="4480520"/>
          </a:xfrm>
        </p:spPr>
        <p:txBody>
          <a:bodyPr>
            <a:normAutofit/>
          </a:bodyPr>
          <a:lstStyle/>
          <a:p>
            <a:r>
              <a:rPr lang="en-US" sz="2300" dirty="0"/>
              <a:t>_sort</a:t>
            </a:r>
          </a:p>
          <a:p>
            <a:pPr lvl="1"/>
            <a:r>
              <a:rPr lang="en-US" sz="1900" dirty="0"/>
              <a:t>The order of returned results by search parameter</a:t>
            </a:r>
          </a:p>
          <a:p>
            <a:r>
              <a:rPr lang="en-US" sz="2300" dirty="0"/>
              <a:t>_count</a:t>
            </a:r>
          </a:p>
          <a:p>
            <a:pPr lvl="1"/>
            <a:r>
              <a:rPr lang="en-US" sz="1900" dirty="0"/>
              <a:t>Specify the number of resources to include in the paged feed response</a:t>
            </a:r>
          </a:p>
          <a:p>
            <a:r>
              <a:rPr lang="en-US" sz="2300" dirty="0"/>
              <a:t>_include</a:t>
            </a:r>
          </a:p>
          <a:p>
            <a:pPr lvl="1"/>
            <a:r>
              <a:rPr lang="en-US" sz="1900" dirty="0"/>
              <a:t>Include other resources (more detail soon)</a:t>
            </a:r>
          </a:p>
          <a:p>
            <a:r>
              <a:rPr lang="en-US" sz="2300" dirty="0"/>
              <a:t>_</a:t>
            </a:r>
            <a:r>
              <a:rPr lang="en-US" sz="2300" dirty="0" err="1"/>
              <a:t>revinclude</a:t>
            </a:r>
            <a:endParaRPr lang="en-US" sz="2300" dirty="0"/>
          </a:p>
          <a:p>
            <a:pPr lvl="1"/>
            <a:r>
              <a:rPr lang="en-US" sz="1900" dirty="0"/>
              <a:t>Include resources that reference this one</a:t>
            </a:r>
          </a:p>
          <a:p>
            <a:pPr lvl="2"/>
            <a:r>
              <a:rPr lang="en-US" sz="1900" dirty="0"/>
              <a:t>e.g. Provenance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11758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Result Parameters -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0" y="1828800"/>
            <a:ext cx="9550400" cy="4480520"/>
          </a:xfrm>
        </p:spPr>
        <p:txBody>
          <a:bodyPr>
            <a:normAutofit lnSpcReduction="10000"/>
          </a:bodyPr>
          <a:lstStyle/>
          <a:p>
            <a:r>
              <a:rPr lang="en-US" sz="2300" dirty="0"/>
              <a:t>_summary</a:t>
            </a:r>
          </a:p>
          <a:p>
            <a:pPr lvl="1"/>
            <a:r>
              <a:rPr lang="en-US" sz="1900" dirty="0"/>
              <a:t>Return a subset</a:t>
            </a:r>
          </a:p>
          <a:p>
            <a:pPr lvl="1"/>
            <a:r>
              <a:rPr lang="en-US" sz="1900" dirty="0"/>
              <a:t>true, false, text, data, count</a:t>
            </a:r>
          </a:p>
          <a:p>
            <a:pPr lvl="1"/>
            <a:r>
              <a:rPr lang="en-US" sz="1900" dirty="0"/>
              <a:t>Resources marked as ‘SUBSETTED’</a:t>
            </a:r>
          </a:p>
          <a:p>
            <a:r>
              <a:rPr lang="en-US" sz="2300" dirty="0"/>
              <a:t>_elements</a:t>
            </a:r>
          </a:p>
          <a:p>
            <a:pPr lvl="1"/>
            <a:r>
              <a:rPr lang="en-US" sz="1900" dirty="0"/>
              <a:t>Specify elements to return (+mandatory)</a:t>
            </a:r>
          </a:p>
          <a:p>
            <a:pPr lvl="1"/>
            <a:r>
              <a:rPr lang="en-US" sz="1900" dirty="0"/>
              <a:t>Resources marked as ‘SUBSETTED’</a:t>
            </a:r>
          </a:p>
          <a:p>
            <a:r>
              <a:rPr lang="en-US" sz="2300" dirty="0"/>
              <a:t>_contained</a:t>
            </a:r>
          </a:p>
          <a:p>
            <a:pPr lvl="1"/>
            <a:r>
              <a:rPr lang="en-US" sz="1900" dirty="0"/>
              <a:t>Whether search should include contained resources</a:t>
            </a:r>
          </a:p>
          <a:p>
            <a:pPr lvl="1"/>
            <a:r>
              <a:rPr lang="en-US" sz="1900" dirty="0"/>
              <a:t>False (default), true, both</a:t>
            </a:r>
          </a:p>
          <a:p>
            <a:r>
              <a:rPr lang="en-US" sz="2300" dirty="0"/>
              <a:t>_</a:t>
            </a:r>
            <a:r>
              <a:rPr lang="en-US" sz="2300" dirty="0" err="1"/>
              <a:t>containedType</a:t>
            </a:r>
            <a:endParaRPr lang="en-US" sz="2300" dirty="0"/>
          </a:p>
          <a:p>
            <a:pPr lvl="1"/>
            <a:r>
              <a:rPr lang="en-US" sz="1900" dirty="0"/>
              <a:t>With _contained – whether to return the container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48815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2657"/>
            <a:ext cx="8763000" cy="1152128"/>
          </a:xfrm>
        </p:spPr>
        <p:txBody>
          <a:bodyPr/>
          <a:lstStyle/>
          <a:p>
            <a:r>
              <a:rPr lang="en-US" dirty="0"/>
              <a:t>_include related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11353800" cy="3733800"/>
          </a:xfrm>
        </p:spPr>
        <p:txBody>
          <a:bodyPr/>
          <a:lstStyle/>
          <a:p>
            <a:r>
              <a:rPr lang="en-US" sz="2400" dirty="0"/>
              <a:t>Include related resources in the response</a:t>
            </a:r>
          </a:p>
          <a:p>
            <a:r>
              <a:rPr lang="en-US" sz="2400" dirty="0"/>
              <a:t>Based on search parameters</a:t>
            </a:r>
          </a:p>
          <a:p>
            <a:r>
              <a:rPr lang="en-US" sz="2400" dirty="0"/>
              <a:t>Server declares support in </a:t>
            </a:r>
            <a:r>
              <a:rPr lang="en-US" sz="2400" dirty="0" err="1"/>
              <a:t>CapabilityStatement</a:t>
            </a:r>
            <a:endParaRPr lang="en-US" sz="2400" dirty="0"/>
          </a:p>
          <a:p>
            <a:r>
              <a:rPr lang="en-US" sz="2400" dirty="0"/>
              <a:t>Format</a:t>
            </a:r>
          </a:p>
          <a:p>
            <a:pPr lvl="1"/>
            <a:r>
              <a:rPr lang="en-US" sz="2000" dirty="0"/>
              <a:t>[host]/{type}?_include={source type}:{search parameter}:{target type}</a:t>
            </a:r>
          </a:p>
          <a:p>
            <a:pPr lvl="1"/>
            <a:r>
              <a:rPr lang="en-US" sz="2000" dirty="0"/>
              <a:t>[host]/</a:t>
            </a:r>
            <a:r>
              <a:rPr lang="en-US" sz="2000" dirty="0" err="1"/>
              <a:t>MedicationOrder</a:t>
            </a:r>
            <a:r>
              <a:rPr lang="en-US" sz="2000" dirty="0"/>
              <a:t>?_include=</a:t>
            </a:r>
            <a:r>
              <a:rPr lang="en-US" sz="2000" dirty="0" err="1"/>
              <a:t>MedicationOrder:patient&amp;criteria</a:t>
            </a:r>
            <a:r>
              <a:rPr lang="en-US" sz="2000" dirty="0"/>
              <a:t>...</a:t>
            </a:r>
          </a:p>
          <a:p>
            <a:r>
              <a:rPr lang="en-US" sz="2500" dirty="0"/>
              <a:t>Examples:</a:t>
            </a:r>
          </a:p>
          <a:p>
            <a:pPr lvl="1"/>
            <a:r>
              <a:rPr lang="en-US" sz="1800" dirty="0">
                <a:solidFill>
                  <a:srgbClr val="636360"/>
                </a:solidFill>
                <a:hlinkClick r:id="rId3"/>
              </a:rPr>
              <a:t>http://fhirtest.uhn.ca/baseDstu3/Observation?_id=99267&amp;_include=Observation:encounter</a:t>
            </a:r>
            <a:r>
              <a:rPr lang="en-US" sz="1800" dirty="0">
                <a:solidFill>
                  <a:srgbClr val="636360"/>
                </a:solidFill>
              </a:rPr>
              <a:t> </a:t>
            </a:r>
          </a:p>
          <a:p>
            <a:pPr lvl="1"/>
            <a:r>
              <a:rPr lang="en-US" sz="1800" dirty="0">
                <a:solidFill>
                  <a:srgbClr val="636360"/>
                </a:solidFill>
                <a:hlinkClick r:id="rId4"/>
              </a:rPr>
              <a:t>http://fhirtest.uhn.ca/baseDstu3/Observation?subject.name=patel&amp;_include=Observation:patient</a:t>
            </a:r>
            <a:r>
              <a:rPr lang="en-US" sz="1800" dirty="0">
                <a:solidFill>
                  <a:srgbClr val="636360"/>
                </a:solidFill>
              </a:rPr>
              <a:t> </a:t>
            </a:r>
            <a:endParaRPr lang="en-US" sz="18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r>
              <a:rPr lang="en-US" sz="20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889731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Syntactic sugar for queries</a:t>
            </a:r>
          </a:p>
          <a:p>
            <a:r>
              <a:rPr lang="en-US" dirty="0"/>
              <a:t>Resources that share a common property</a:t>
            </a:r>
          </a:p>
          <a:p>
            <a:pPr lvl="1"/>
            <a:r>
              <a:rPr lang="en-US" dirty="0"/>
              <a:t>Example: patient</a:t>
            </a:r>
          </a:p>
          <a:p>
            <a:r>
              <a:rPr lang="en-US" dirty="0"/>
              <a:t>Purpose:</a:t>
            </a:r>
          </a:p>
          <a:p>
            <a:pPr lvl="1"/>
            <a:r>
              <a:rPr lang="en-US" dirty="0"/>
              <a:t>Access mechanism for finding a set of related resources quickly</a:t>
            </a:r>
          </a:p>
          <a:p>
            <a:pPr lvl="1"/>
            <a:r>
              <a:rPr lang="en-US" dirty="0"/>
              <a:t>Provide a definitional basis for applying access control to resources quickly</a:t>
            </a:r>
          </a:p>
          <a:p>
            <a:r>
              <a:rPr lang="en-US" dirty="0">
                <a:hlinkClick r:id="rId2"/>
              </a:rPr>
              <a:t>http://hl7.org/fhir/compartments.html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955521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Special Case – Using HTTP POST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08000" y="1828800"/>
            <a:ext cx="11176000" cy="3962400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/>
              <a:t>POST </a:t>
            </a:r>
            <a:r>
              <a:rPr lang="en-US" sz="2400" dirty="0"/>
              <a:t>[base]/[type]/</a:t>
            </a:r>
            <a:r>
              <a:rPr lang="en-US" sz="2400" dirty="0">
                <a:highlight>
                  <a:srgbClr val="FFFF00"/>
                </a:highlight>
              </a:rPr>
              <a:t>_search</a:t>
            </a:r>
            <a:r>
              <a:rPr lang="en-US" sz="2400" dirty="0"/>
              <a:t>{?[parameters]{&amp;_format=[mime-type]}}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Same semantics as the equivalent GET method</a:t>
            </a:r>
          </a:p>
          <a:p>
            <a:r>
              <a:rPr lang="en-GB" sz="2400" dirty="0"/>
              <a:t>Supports same search parameters in the URL path</a:t>
            </a:r>
          </a:p>
          <a:p>
            <a:r>
              <a:rPr lang="en-GB" sz="2400" dirty="0"/>
              <a:t>Also supports search parameters in an </a:t>
            </a:r>
            <a:r>
              <a:rPr lang="en-GB" sz="2400" b="1" i="1" dirty="0"/>
              <a:t>application/x-www-form-</a:t>
            </a:r>
            <a:r>
              <a:rPr lang="en-GB" sz="2400" b="1" i="1" dirty="0" err="1"/>
              <a:t>urlencoded</a:t>
            </a:r>
            <a:r>
              <a:rPr lang="en-GB" sz="2400" b="1" i="1" dirty="0"/>
              <a:t> </a:t>
            </a:r>
            <a:r>
              <a:rPr lang="en-GB" sz="2400" dirty="0"/>
              <a:t>formatted request body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US" sz="1800" dirty="0"/>
              <a:t>Note: </a:t>
            </a:r>
            <a:r>
              <a:rPr lang="en-US" sz="1800" i="1" dirty="0"/>
              <a:t>application/x-www-form-</a:t>
            </a:r>
            <a:r>
              <a:rPr lang="en-US" sz="1800" i="1" dirty="0" err="1"/>
              <a:t>urlencoded</a:t>
            </a:r>
            <a:r>
              <a:rPr lang="en-US" sz="1800" i="1" dirty="0"/>
              <a:t> </a:t>
            </a:r>
            <a:r>
              <a:rPr lang="en-US" sz="1800" dirty="0"/>
              <a:t>is supported for POST so that invoking a search by GET or POST can be done from HTML forms in a browser...</a:t>
            </a:r>
            <a:br>
              <a:rPr lang="en-GB" sz="2400" dirty="0"/>
            </a:br>
            <a:endParaRPr lang="en-GB" sz="2400" dirty="0"/>
          </a:p>
          <a:p>
            <a:endParaRPr lang="en-GB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93C803-84E4-4870-9420-FAE609F5668F}"/>
              </a:ext>
            </a:extLst>
          </p:cNvPr>
          <p:cNvSpPr txBox="1"/>
          <p:nvPr/>
        </p:nvSpPr>
        <p:spPr>
          <a:xfrm>
            <a:off x="4267200" y="58674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http://hl7.org/fhir/http.html#search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550432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Beyond REST</a:t>
            </a:r>
            <a:endParaRPr lang="en-GB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How FHIR supports messages and documents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82666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006008" y="2277303"/>
            <a:ext cx="1738064" cy="2975900"/>
            <a:chOff x="3482008" y="1707977"/>
            <a:chExt cx="1738064" cy="2231925"/>
          </a:xfrm>
        </p:grpSpPr>
        <p:sp>
          <p:nvSpPr>
            <p:cNvPr id="15" name="Can 14"/>
            <p:cNvSpPr/>
            <p:nvPr/>
          </p:nvSpPr>
          <p:spPr>
            <a:xfrm>
              <a:off x="3482008" y="1707977"/>
              <a:ext cx="1738064" cy="2231925"/>
            </a:xfrm>
            <a:prstGeom prst="can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FHIR</a:t>
              </a:r>
            </a:p>
            <a:p>
              <a:pPr algn="ctr"/>
              <a:r>
                <a:rPr lang="en-US" dirty="0"/>
                <a:t>Repository</a:t>
              </a:r>
              <a:endParaRPr lang="nl-NL" dirty="0"/>
            </a:p>
          </p:txBody>
        </p:sp>
        <p:pic>
          <p:nvPicPr>
            <p:cNvPr id="28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480034" y="2927763"/>
              <a:ext cx="617111" cy="593419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071070" y="2787774"/>
              <a:ext cx="860970" cy="535770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696058" y="3190621"/>
              <a:ext cx="617111" cy="593419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211960" y="3260115"/>
              <a:ext cx="860970" cy="535770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Rectangle 5"/>
          <p:cNvSpPr/>
          <p:nvPr/>
        </p:nvSpPr>
        <p:spPr>
          <a:xfrm>
            <a:off x="1948794" y="609600"/>
            <a:ext cx="734481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Regardless of </a:t>
            </a:r>
            <a:r>
              <a:rPr lang="en-US" sz="2600" b="1" dirty="0"/>
              <a:t>paradigm</a:t>
            </a:r>
            <a:endParaRPr lang="en-US" sz="2600" dirty="0"/>
          </a:p>
          <a:p>
            <a:r>
              <a:rPr lang="en-US" sz="2600" dirty="0"/>
              <a:t>	the content </a:t>
            </a:r>
            <a:r>
              <a:rPr lang="en-US" sz="2600" b="1" dirty="0"/>
              <a:t>is the same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559497" y="1892829"/>
            <a:ext cx="4310033" cy="2775800"/>
            <a:chOff x="35496" y="1419622"/>
            <a:chExt cx="4310033" cy="2081850"/>
          </a:xfrm>
        </p:grpSpPr>
        <p:grpSp>
          <p:nvGrpSpPr>
            <p:cNvPr id="12" name="Group 11"/>
            <p:cNvGrpSpPr/>
            <p:nvPr/>
          </p:nvGrpSpPr>
          <p:grpSpPr>
            <a:xfrm>
              <a:off x="35496" y="1867784"/>
              <a:ext cx="1790328" cy="1633688"/>
              <a:chOff x="251520" y="989679"/>
              <a:chExt cx="1790328" cy="1633688"/>
            </a:xfrm>
          </p:grpSpPr>
          <p:pic>
            <p:nvPicPr>
              <p:cNvPr id="13" name="Picture 2" descr="http://icons.iconarchive.com/icons/icons-land/vista-hardware-devices/256/Home-Server-icon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520" y="989679"/>
                <a:ext cx="1790328" cy="1342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473565" y="2346368"/>
                <a:ext cx="1479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Lab System</a:t>
                </a:r>
                <a:endParaRPr lang="nl-NL" b="1" dirty="0"/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467544" y="1419622"/>
              <a:ext cx="387798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Receive a lab result in a message…</a:t>
              </a:r>
              <a:endParaRPr lang="nl-NL" dirty="0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1331640" y="1867332"/>
              <a:ext cx="2456950" cy="1390218"/>
            </a:xfrm>
            <a:prstGeom prst="rightArrow">
              <a:avLst>
                <a:gd name="adj1" fmla="val 67500"/>
                <a:gd name="adj2" fmla="val 48359"/>
              </a:avLst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/>
                <a:t>FHIR Message</a:t>
              </a:r>
            </a:p>
          </p:txBody>
        </p:sp>
        <p:pic>
          <p:nvPicPr>
            <p:cNvPr id="32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463810" y="2297846"/>
              <a:ext cx="617111" cy="593419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270870" y="2324715"/>
              <a:ext cx="860970" cy="535770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4697730" y="2648527"/>
            <a:ext cx="5894071" cy="3461491"/>
            <a:chOff x="3173728" y="1986394"/>
            <a:chExt cx="5894071" cy="2596119"/>
          </a:xfrm>
        </p:grpSpPr>
        <p:pic>
          <p:nvPicPr>
            <p:cNvPr id="8" name="Picture 7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7471" y="2291280"/>
              <a:ext cx="1790328" cy="1342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ight Arrow 33"/>
            <p:cNvSpPr/>
            <p:nvPr/>
          </p:nvSpPr>
          <p:spPr>
            <a:xfrm>
              <a:off x="5220071" y="1986394"/>
              <a:ext cx="2549538" cy="1615534"/>
            </a:xfrm>
            <a:prstGeom prst="rightArrow">
              <a:avLst>
                <a:gd name="adj1" fmla="val 67500"/>
                <a:gd name="adj2" fmla="val 48359"/>
              </a:avLst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/>
                <a:t>FHIR Document</a:t>
              </a:r>
            </a:p>
          </p:txBody>
        </p:sp>
        <p:pic>
          <p:nvPicPr>
            <p:cNvPr id="35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406895" y="2639933"/>
              <a:ext cx="617111" cy="593419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159302" y="2648010"/>
              <a:ext cx="860970" cy="535770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3173728" y="4305514"/>
              <a:ext cx="508344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…Package it in a discharge summary document</a:t>
              </a:r>
              <a:endParaRPr lang="nl-NL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500303"/>
              <a:ext cx="1274708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National</a:t>
              </a:r>
            </a:p>
            <a:p>
              <a:r>
                <a:rPr lang="en-US" b="1" dirty="0"/>
                <a:t>Exchange</a:t>
              </a:r>
              <a:endParaRPr lang="nl-NL" b="1" dirty="0"/>
            </a:p>
          </p:txBody>
        </p:sp>
      </p:grpSp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0" b="96209" l="1624" r="990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697" y="5144053"/>
            <a:ext cx="1936254" cy="1264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Down Arrow 20"/>
          <p:cNvSpPr/>
          <p:nvPr/>
        </p:nvSpPr>
        <p:spPr>
          <a:xfrm rot="14554775">
            <a:off x="4027348" y="4676535"/>
            <a:ext cx="1041867" cy="107689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dirty="0"/>
              <a:t>REST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7536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361488" y="6500814"/>
            <a:ext cx="1306512" cy="192087"/>
          </a:xfrm>
          <a:prstGeom prst="rect">
            <a:avLst/>
          </a:prstGeom>
        </p:spPr>
        <p:txBody>
          <a:bodyPr/>
          <a:lstStyle/>
          <a:p>
            <a:fld id="{8698377B-874B-4DB7-8057-E4552B93344F}" type="slidenum">
              <a:rPr lang="nl-NL" smtClean="0"/>
              <a:pPr/>
              <a:t>119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0706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Development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28800"/>
            <a:ext cx="5486400" cy="4480520"/>
          </a:xfrm>
        </p:spPr>
        <p:txBody>
          <a:bodyPr/>
          <a:lstStyle/>
          <a:p>
            <a:r>
              <a:rPr lang="en-GB" sz="2800" dirty="0"/>
              <a:t>Public Test Servers</a:t>
            </a:r>
          </a:p>
          <a:p>
            <a:pPr lvl="1"/>
            <a:r>
              <a:rPr lang="en-GB" sz="2400" dirty="0"/>
              <a:t>Varying capabilities and FHIR version support; e.g.</a:t>
            </a:r>
          </a:p>
          <a:p>
            <a:pPr lvl="2"/>
            <a:r>
              <a:rPr lang="en-GB" sz="2000" dirty="0"/>
              <a:t>HAPI (Java)</a:t>
            </a:r>
          </a:p>
          <a:p>
            <a:pPr lvl="2"/>
            <a:r>
              <a:rPr lang="en-GB" sz="2000" dirty="0"/>
              <a:t>Vonk (</a:t>
            </a:r>
            <a:r>
              <a:rPr lang="en-GB" sz="2000" dirty="0" err="1"/>
              <a:t>.Net</a:t>
            </a:r>
            <a:r>
              <a:rPr lang="en-GB" sz="2000" dirty="0"/>
              <a:t>)</a:t>
            </a:r>
          </a:p>
          <a:p>
            <a:pPr lvl="2"/>
            <a:r>
              <a:rPr lang="en-GB" sz="2000" dirty="0"/>
              <a:t>Many more…</a:t>
            </a:r>
          </a:p>
          <a:p>
            <a:pPr lvl="1"/>
            <a:r>
              <a:rPr lang="en-GB" sz="2400" dirty="0"/>
              <a:t>Invaluable to experiment</a:t>
            </a:r>
          </a:p>
          <a:p>
            <a:pPr lvl="1"/>
            <a:r>
              <a:rPr lang="en-GB" sz="2400" dirty="0"/>
              <a:t>Typical features:</a:t>
            </a:r>
          </a:p>
          <a:p>
            <a:pPr lvl="2"/>
            <a:r>
              <a:rPr lang="en-GB" sz="2200" dirty="0"/>
              <a:t>Manual interaction</a:t>
            </a:r>
          </a:p>
          <a:p>
            <a:pPr lvl="2"/>
            <a:r>
              <a:rPr lang="en-GB" sz="2200" dirty="0"/>
              <a:t>Validation</a:t>
            </a:r>
          </a:p>
          <a:p>
            <a:pPr lvl="2"/>
            <a:r>
              <a:rPr lang="en-GB" sz="2200" dirty="0"/>
              <a:t>Core and extended operations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z="900"/>
              <a:pPr/>
              <a:t>12</a:t>
            </a:fld>
            <a:endParaRPr lang="en-CA" sz="9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248400" y="1844080"/>
            <a:ext cx="5334000" cy="44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800" dirty="0"/>
              <a:t>Useful Tools</a:t>
            </a:r>
          </a:p>
          <a:p>
            <a:pPr lvl="1"/>
            <a:r>
              <a:rPr lang="en-GB" sz="2400" dirty="0"/>
              <a:t>Modern web browser</a:t>
            </a:r>
          </a:p>
          <a:p>
            <a:pPr lvl="1"/>
            <a:r>
              <a:rPr lang="en-GB" sz="2400" dirty="0"/>
              <a:t>REST client</a:t>
            </a:r>
          </a:p>
          <a:p>
            <a:pPr lvl="1"/>
            <a:r>
              <a:rPr lang="en-GB" sz="2400" dirty="0"/>
              <a:t>XML/JSON editor</a:t>
            </a:r>
          </a:p>
          <a:p>
            <a:pPr marL="457200" lvl="1" indent="0">
              <a:buNone/>
            </a:pPr>
            <a:endParaRPr lang="en-GB" sz="2400" dirty="0"/>
          </a:p>
          <a:p>
            <a:r>
              <a:rPr lang="en-GB" sz="2900" dirty="0"/>
              <a:t>Libraries</a:t>
            </a:r>
          </a:p>
          <a:p>
            <a:pPr lvl="1"/>
            <a:r>
              <a:rPr lang="en-GB" sz="2400" dirty="0"/>
              <a:t>RI: Java / </a:t>
            </a:r>
            <a:r>
              <a:rPr lang="en-GB" sz="2400" dirty="0" err="1"/>
              <a:t>.Net</a:t>
            </a:r>
            <a:r>
              <a:rPr lang="en-GB" sz="2400" dirty="0"/>
              <a:t> / others</a:t>
            </a:r>
          </a:p>
          <a:p>
            <a:pPr lvl="1"/>
            <a:r>
              <a:rPr lang="en-GB" sz="2400" dirty="0"/>
              <a:t>Examples, Schemas</a:t>
            </a:r>
          </a:p>
          <a:p>
            <a:pPr lvl="1"/>
            <a:r>
              <a:rPr lang="en-GB" sz="2400" dirty="0"/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257477386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Documents Paradigm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FHIR supports 4 interoperability paradigms</a:t>
            </a:r>
            <a:endParaRPr lang="en-GB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754922385"/>
              </p:ext>
            </p:extLst>
          </p:nvPr>
        </p:nvGraphicFramePr>
        <p:xfrm>
          <a:off x="2855640" y="234888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612432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32658"/>
            <a:ext cx="8458200" cy="1104104"/>
          </a:xfrm>
        </p:spPr>
        <p:txBody>
          <a:bodyPr/>
          <a:lstStyle/>
          <a:p>
            <a:r>
              <a:rPr lang="en-GB" dirty="0"/>
              <a:t>Documents – are Bundles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121</a:t>
            </a:fld>
            <a:endParaRPr lang="en-US"/>
          </a:p>
        </p:txBody>
      </p:sp>
      <p:sp>
        <p:nvSpPr>
          <p:cNvPr id="13" name="AutoShape 7"/>
          <p:cNvSpPr>
            <a:spLocks/>
          </p:cNvSpPr>
          <p:nvPr/>
        </p:nvSpPr>
        <p:spPr bwMode="auto">
          <a:xfrm>
            <a:off x="2944473" y="3344863"/>
            <a:ext cx="2592388" cy="649288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ctr" anchorCtr="0"/>
          <a:lstStyle/>
          <a:p>
            <a:r>
              <a:rPr lang="en-US" dirty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Observation Resource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86000" y="1700809"/>
            <a:ext cx="3505200" cy="13001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dirty="0">
                <a:effectLst/>
              </a:rPr>
              <a:t>Composition Resource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369096" y="2652938"/>
            <a:ext cx="990600" cy="272007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dirty="0"/>
              <a:t>Section</a:t>
            </a:r>
          </a:p>
        </p:txBody>
      </p:sp>
      <p:sp>
        <p:nvSpPr>
          <p:cNvPr id="26" name="AutoShape 7"/>
          <p:cNvSpPr>
            <a:spLocks/>
          </p:cNvSpPr>
          <p:nvPr/>
        </p:nvSpPr>
        <p:spPr bwMode="auto">
          <a:xfrm>
            <a:off x="2946061" y="4099719"/>
            <a:ext cx="2592388" cy="649288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ctr" anchorCtr="0"/>
          <a:lstStyle/>
          <a:p>
            <a:r>
              <a:rPr lang="en-US" dirty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Device Resource</a:t>
            </a:r>
          </a:p>
        </p:txBody>
      </p:sp>
      <p:sp>
        <p:nvSpPr>
          <p:cNvPr id="27" name="AutoShape 7"/>
          <p:cNvSpPr>
            <a:spLocks/>
          </p:cNvSpPr>
          <p:nvPr/>
        </p:nvSpPr>
        <p:spPr bwMode="auto">
          <a:xfrm>
            <a:off x="2970212" y="5675312"/>
            <a:ext cx="2592388" cy="649288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ctr" anchorCtr="0"/>
          <a:lstStyle/>
          <a:p>
            <a:r>
              <a:rPr lang="en-US" dirty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Condition Resource</a:t>
            </a:r>
          </a:p>
        </p:txBody>
      </p:sp>
      <p:sp>
        <p:nvSpPr>
          <p:cNvPr id="28" name="AutoShape 7"/>
          <p:cNvSpPr>
            <a:spLocks/>
          </p:cNvSpPr>
          <p:nvPr/>
        </p:nvSpPr>
        <p:spPr bwMode="auto">
          <a:xfrm>
            <a:off x="2970212" y="4876800"/>
            <a:ext cx="2592388" cy="649288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ctr" anchorCtr="0"/>
          <a:lstStyle/>
          <a:p>
            <a:r>
              <a:rPr lang="en-US" dirty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List Resource</a:t>
            </a:r>
          </a:p>
        </p:txBody>
      </p:sp>
      <p:sp>
        <p:nvSpPr>
          <p:cNvPr id="30" name="AutoShape 16"/>
          <p:cNvSpPr>
            <a:spLocks/>
          </p:cNvSpPr>
          <p:nvPr/>
        </p:nvSpPr>
        <p:spPr bwMode="auto">
          <a:xfrm rot="16200000" flipH="1">
            <a:off x="1647699" y="3868044"/>
            <a:ext cx="2276500" cy="3903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3891A7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6629400" y="1663431"/>
            <a:ext cx="2634054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&lt;Bundle&gt;</a:t>
            </a:r>
          </a:p>
          <a:p>
            <a:r>
              <a:rPr lang="en-US" dirty="0"/>
              <a:t>    &lt;entry&gt;</a:t>
            </a:r>
          </a:p>
          <a:p>
            <a:r>
              <a:rPr lang="en-US" dirty="0"/>
              <a:t>          &lt;</a:t>
            </a:r>
            <a:r>
              <a:rPr lang="en-US" b="1" dirty="0"/>
              <a:t>Composition</a:t>
            </a:r>
            <a:r>
              <a:rPr lang="en-US" dirty="0"/>
              <a:t> /&gt;</a:t>
            </a:r>
          </a:p>
          <a:p>
            <a:r>
              <a:rPr lang="en-US" dirty="0"/>
              <a:t>   &lt;/entry&gt; </a:t>
            </a:r>
          </a:p>
          <a:p>
            <a:r>
              <a:rPr lang="en-US" dirty="0"/>
              <a:t>   &lt;entry&gt;</a:t>
            </a:r>
          </a:p>
          <a:p>
            <a:r>
              <a:rPr lang="en-US" dirty="0"/>
              <a:t>          &lt;Observation /&gt;</a:t>
            </a:r>
          </a:p>
          <a:p>
            <a:r>
              <a:rPr lang="en-US" dirty="0"/>
              <a:t>   &lt;/entry&gt;</a:t>
            </a:r>
          </a:p>
          <a:p>
            <a:r>
              <a:rPr lang="en-US" dirty="0"/>
              <a:t>   &lt;entry&gt;</a:t>
            </a:r>
          </a:p>
          <a:p>
            <a:r>
              <a:rPr lang="en-US" dirty="0"/>
              <a:t>          &lt;Device /&gt;</a:t>
            </a:r>
          </a:p>
          <a:p>
            <a:r>
              <a:rPr lang="en-US" dirty="0"/>
              <a:t>   &lt;/entry&gt;</a:t>
            </a:r>
          </a:p>
          <a:p>
            <a:r>
              <a:rPr lang="en-US" dirty="0"/>
              <a:t>   &lt;entry&gt;</a:t>
            </a:r>
          </a:p>
          <a:p>
            <a:r>
              <a:rPr lang="en-US" dirty="0"/>
              <a:t>          &lt;List/&gt;</a:t>
            </a:r>
          </a:p>
          <a:p>
            <a:r>
              <a:rPr lang="en-US" dirty="0"/>
              <a:t>   &lt;/entry&gt;</a:t>
            </a:r>
          </a:p>
          <a:p>
            <a:r>
              <a:rPr lang="en-US" dirty="0"/>
              <a:t>   &lt;entry&gt;</a:t>
            </a:r>
          </a:p>
          <a:p>
            <a:r>
              <a:rPr lang="en-US" dirty="0"/>
              <a:t>          &lt;Condition/&gt;</a:t>
            </a:r>
          </a:p>
          <a:p>
            <a:r>
              <a:rPr lang="en-US" dirty="0"/>
              <a:t>   &lt;/entry&gt;</a:t>
            </a:r>
          </a:p>
          <a:p>
            <a:r>
              <a:rPr lang="en-US" dirty="0"/>
              <a:t>&lt;/Bundle&gt;</a:t>
            </a:r>
          </a:p>
        </p:txBody>
      </p:sp>
      <p:sp>
        <p:nvSpPr>
          <p:cNvPr id="39" name="Freeform 38"/>
          <p:cNvSpPr/>
          <p:nvPr/>
        </p:nvSpPr>
        <p:spPr bwMode="auto">
          <a:xfrm>
            <a:off x="8875572" y="2427515"/>
            <a:ext cx="192228" cy="794657"/>
          </a:xfrm>
          <a:custGeom>
            <a:avLst/>
            <a:gdLst>
              <a:gd name="connsiteX0" fmla="*/ 0 w 589418"/>
              <a:gd name="connsiteY0" fmla="*/ 0 h 794657"/>
              <a:gd name="connsiteX1" fmla="*/ 587829 w 589418"/>
              <a:gd name="connsiteY1" fmla="*/ 424543 h 794657"/>
              <a:gd name="connsiteX2" fmla="*/ 174172 w 589418"/>
              <a:gd name="connsiteY2" fmla="*/ 794657 h 794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9418" h="794657">
                <a:moveTo>
                  <a:pt x="0" y="0"/>
                </a:moveTo>
                <a:cubicBezTo>
                  <a:pt x="279400" y="146050"/>
                  <a:pt x="558800" y="292100"/>
                  <a:pt x="587829" y="424543"/>
                </a:cubicBezTo>
                <a:cubicBezTo>
                  <a:pt x="616858" y="556986"/>
                  <a:pt x="239486" y="731157"/>
                  <a:pt x="174172" y="794657"/>
                </a:cubicBezTo>
              </a:path>
            </a:pathLst>
          </a:custGeom>
          <a:ln>
            <a:headEnd type="none" w="med" len="med"/>
            <a:tailEnd type="stealth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41" name="Freeform 40"/>
          <p:cNvSpPr/>
          <p:nvPr/>
        </p:nvSpPr>
        <p:spPr bwMode="auto">
          <a:xfrm rot="658787">
            <a:off x="8615616" y="2514783"/>
            <a:ext cx="1214526" cy="2378174"/>
          </a:xfrm>
          <a:custGeom>
            <a:avLst/>
            <a:gdLst>
              <a:gd name="connsiteX0" fmla="*/ 391886 w 1691641"/>
              <a:gd name="connsiteY0" fmla="*/ 0 h 2449286"/>
              <a:gd name="connsiteX1" fmla="*/ 1687286 w 1691641"/>
              <a:gd name="connsiteY1" fmla="*/ 1153886 h 2449286"/>
              <a:gd name="connsiteX2" fmla="*/ 0 w 1691641"/>
              <a:gd name="connsiteY2" fmla="*/ 2449286 h 2449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1641" h="2449286">
                <a:moveTo>
                  <a:pt x="391886" y="0"/>
                </a:moveTo>
                <a:cubicBezTo>
                  <a:pt x="1072243" y="372836"/>
                  <a:pt x="1752600" y="745672"/>
                  <a:pt x="1687286" y="1153886"/>
                </a:cubicBezTo>
                <a:cubicBezTo>
                  <a:pt x="1621972" y="1562100"/>
                  <a:pt x="266700" y="2237015"/>
                  <a:pt x="0" y="2449286"/>
                </a:cubicBezTo>
              </a:path>
            </a:pathLst>
          </a:custGeom>
          <a:ln>
            <a:headEnd type="none" w="med" len="med"/>
            <a:tailEnd type="stealth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cxnSp>
        <p:nvCxnSpPr>
          <p:cNvPr id="43" name="Straight Arrow Connector 42"/>
          <p:cNvCxnSpPr/>
          <p:nvPr/>
        </p:nvCxnSpPr>
        <p:spPr bwMode="auto">
          <a:xfrm>
            <a:off x="4007768" y="2913063"/>
            <a:ext cx="0" cy="431800"/>
          </a:xfrm>
          <a:prstGeom prst="straightConnector1">
            <a:avLst/>
          </a:prstGeom>
          <a:noFill/>
          <a:ln w="28575" cap="flat">
            <a:solidFill>
              <a:srgbClr val="3891A7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cxnSp>
      <p:cxnSp>
        <p:nvCxnSpPr>
          <p:cNvPr id="44" name="Straight Arrow Connector 43"/>
          <p:cNvCxnSpPr/>
          <p:nvPr/>
        </p:nvCxnSpPr>
        <p:spPr bwMode="auto">
          <a:xfrm>
            <a:off x="3352800" y="3886201"/>
            <a:ext cx="0" cy="331105"/>
          </a:xfrm>
          <a:prstGeom prst="straightConnector1">
            <a:avLst/>
          </a:prstGeom>
          <a:noFill/>
          <a:ln w="28575" cap="flat">
            <a:solidFill>
              <a:srgbClr val="3891A7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cxnSp>
      <p:sp>
        <p:nvSpPr>
          <p:cNvPr id="45" name="Freeform 44"/>
          <p:cNvSpPr/>
          <p:nvPr/>
        </p:nvSpPr>
        <p:spPr bwMode="auto">
          <a:xfrm rot="17992763">
            <a:off x="8132569" y="4762970"/>
            <a:ext cx="518119" cy="850422"/>
          </a:xfrm>
          <a:custGeom>
            <a:avLst/>
            <a:gdLst>
              <a:gd name="connsiteX0" fmla="*/ 446314 w 515556"/>
              <a:gd name="connsiteY0" fmla="*/ 0 h 816429"/>
              <a:gd name="connsiteX1" fmla="*/ 478971 w 515556"/>
              <a:gd name="connsiteY1" fmla="*/ 598715 h 816429"/>
              <a:gd name="connsiteX2" fmla="*/ 0 w 515556"/>
              <a:gd name="connsiteY2" fmla="*/ 816429 h 81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5556" h="816429">
                <a:moveTo>
                  <a:pt x="446314" y="0"/>
                </a:moveTo>
                <a:cubicBezTo>
                  <a:pt x="499835" y="231321"/>
                  <a:pt x="553357" y="462643"/>
                  <a:pt x="478971" y="598715"/>
                </a:cubicBezTo>
                <a:cubicBezTo>
                  <a:pt x="404585" y="734787"/>
                  <a:pt x="52614" y="792843"/>
                  <a:pt x="0" y="816429"/>
                </a:cubicBezTo>
              </a:path>
            </a:pathLst>
          </a:custGeom>
          <a:ln>
            <a:headEnd type="none" w="med" len="med"/>
            <a:tailEnd type="stealth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548472" y="2004866"/>
            <a:ext cx="990600" cy="272007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pPr algn="ctr"/>
            <a:r>
              <a:rPr lang="en-US" dirty="0"/>
              <a:t>Attester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369096" y="2004866"/>
            <a:ext cx="990600" cy="272006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dirty="0"/>
              <a:t>Metadata</a:t>
            </a:r>
          </a:p>
        </p:txBody>
      </p:sp>
      <p:cxnSp>
        <p:nvCxnSpPr>
          <p:cNvPr id="33" name="Straight Arrow Connector 32"/>
          <p:cNvCxnSpPr/>
          <p:nvPr/>
        </p:nvCxnSpPr>
        <p:spPr bwMode="auto">
          <a:xfrm>
            <a:off x="3352800" y="5460096"/>
            <a:ext cx="0" cy="331105"/>
          </a:xfrm>
          <a:prstGeom prst="straightConnector1">
            <a:avLst/>
          </a:prstGeom>
          <a:noFill/>
          <a:ln w="28575" cap="flat">
            <a:solidFill>
              <a:srgbClr val="3891A7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cxnSp>
      <p:sp>
        <p:nvSpPr>
          <p:cNvPr id="34" name="Freeform 33"/>
          <p:cNvSpPr/>
          <p:nvPr/>
        </p:nvSpPr>
        <p:spPr bwMode="auto">
          <a:xfrm rot="1822276">
            <a:off x="8629194" y="3386772"/>
            <a:ext cx="344628" cy="769937"/>
          </a:xfrm>
          <a:custGeom>
            <a:avLst/>
            <a:gdLst>
              <a:gd name="connsiteX0" fmla="*/ 0 w 589418"/>
              <a:gd name="connsiteY0" fmla="*/ 0 h 794657"/>
              <a:gd name="connsiteX1" fmla="*/ 587829 w 589418"/>
              <a:gd name="connsiteY1" fmla="*/ 424543 h 794657"/>
              <a:gd name="connsiteX2" fmla="*/ 174172 w 589418"/>
              <a:gd name="connsiteY2" fmla="*/ 794657 h 794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9418" h="794657">
                <a:moveTo>
                  <a:pt x="0" y="0"/>
                </a:moveTo>
                <a:cubicBezTo>
                  <a:pt x="279400" y="146050"/>
                  <a:pt x="558800" y="292100"/>
                  <a:pt x="587829" y="424543"/>
                </a:cubicBezTo>
                <a:cubicBezTo>
                  <a:pt x="616858" y="556986"/>
                  <a:pt x="239486" y="731157"/>
                  <a:pt x="174172" y="794657"/>
                </a:cubicBezTo>
              </a:path>
            </a:pathLst>
          </a:custGeom>
          <a:ln>
            <a:headEnd type="none" w="med" len="med"/>
            <a:tailEnd type="stealth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727848" y="2004866"/>
            <a:ext cx="990600" cy="272007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dirty="0"/>
              <a:t>Section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575720" y="2652938"/>
            <a:ext cx="990600" cy="272007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dirty="0"/>
              <a:t>Section</a:t>
            </a:r>
          </a:p>
        </p:txBody>
      </p:sp>
      <p:cxnSp>
        <p:nvCxnSpPr>
          <p:cNvPr id="37" name="Elbow Connector 36"/>
          <p:cNvCxnSpPr>
            <a:stCxn id="29" idx="2"/>
            <a:endCxn id="24" idx="0"/>
          </p:cNvCxnSpPr>
          <p:nvPr/>
        </p:nvCxnSpPr>
        <p:spPr bwMode="auto">
          <a:xfrm rot="5400000">
            <a:off x="3855741" y="1285528"/>
            <a:ext cx="376065" cy="235875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rgbClr val="3891A7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Elbow Connector 37"/>
          <p:cNvCxnSpPr>
            <a:stCxn id="29" idx="2"/>
            <a:endCxn id="35" idx="0"/>
          </p:cNvCxnSpPr>
          <p:nvPr/>
        </p:nvCxnSpPr>
        <p:spPr bwMode="auto">
          <a:xfrm rot="5400000">
            <a:off x="4459053" y="1888840"/>
            <a:ext cx="376065" cy="115212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rgbClr val="3891A7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7503378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Flowchart: Process 2070"/>
          <p:cNvSpPr/>
          <p:nvPr/>
        </p:nvSpPr>
        <p:spPr>
          <a:xfrm>
            <a:off x="1905000" y="1651674"/>
            <a:ext cx="8458200" cy="4901526"/>
          </a:xfrm>
          <a:prstGeom prst="flowChartProcess">
            <a:avLst/>
          </a:prstGeom>
          <a:noFill/>
          <a:ln w="41275">
            <a:solidFill>
              <a:srgbClr val="FF00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NL" sz="2800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21839" y="1757505"/>
            <a:ext cx="1800200" cy="578537"/>
          </a:xfrm>
          <a:prstGeom prst="rect">
            <a:avLst/>
          </a:prstGeom>
          <a:solidFill>
            <a:schemeClr val="accent1">
              <a:lumMod val="10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chemeClr val="tx2">
                <a:lumMod val="95000"/>
                <a:lumOff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Dr. Bernard</a:t>
            </a:r>
            <a:br>
              <a:rPr lang="en-US" dirty="0"/>
            </a:br>
            <a:r>
              <a:rPr lang="en-US" sz="900" dirty="0"/>
              <a:t>Practitioner</a:t>
            </a:r>
            <a:endParaRPr lang="nl-NL" sz="900" dirty="0"/>
          </a:p>
        </p:txBody>
      </p:sp>
      <p:sp>
        <p:nvSpPr>
          <p:cNvPr id="28" name="Rectangle 27"/>
          <p:cNvSpPr/>
          <p:nvPr/>
        </p:nvSpPr>
        <p:spPr>
          <a:xfrm>
            <a:off x="6879796" y="2234014"/>
            <a:ext cx="1800200" cy="578537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chemeClr val="tx2">
                <a:lumMod val="95000"/>
                <a:lumOff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Patient Mary</a:t>
            </a:r>
            <a:br>
              <a:rPr lang="en-US" dirty="0"/>
            </a:br>
            <a:r>
              <a:rPr lang="en-US" sz="900" dirty="0"/>
              <a:t>Patient</a:t>
            </a:r>
            <a:endParaRPr lang="nl-NL" sz="900" dirty="0"/>
          </a:p>
        </p:txBody>
      </p:sp>
      <p:sp>
        <p:nvSpPr>
          <p:cNvPr id="31" name="Rectangle 30"/>
          <p:cNvSpPr/>
          <p:nvPr/>
        </p:nvSpPr>
        <p:spPr>
          <a:xfrm>
            <a:off x="5151556" y="5279233"/>
            <a:ext cx="1888888" cy="578537"/>
          </a:xfrm>
          <a:prstGeom prst="rect">
            <a:avLst/>
          </a:prstGeom>
          <a:solidFill>
            <a:srgbClr val="00B050"/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chemeClr val="tx2">
                <a:lumMod val="95000"/>
                <a:lumOff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Discharge Meds</a:t>
            </a:r>
            <a:br>
              <a:rPr lang="en-US" dirty="0"/>
            </a:br>
            <a:r>
              <a:rPr lang="en-US" sz="900" dirty="0"/>
              <a:t>list</a:t>
            </a:r>
            <a:endParaRPr lang="nl-NL" sz="900" dirty="0"/>
          </a:p>
        </p:txBody>
      </p:sp>
      <p:sp>
        <p:nvSpPr>
          <p:cNvPr id="38" name="Rectangle 37"/>
          <p:cNvSpPr/>
          <p:nvPr/>
        </p:nvSpPr>
        <p:spPr>
          <a:xfrm>
            <a:off x="5118428" y="4148245"/>
            <a:ext cx="1800200" cy="578537"/>
          </a:xfrm>
          <a:prstGeom prst="rect">
            <a:avLst/>
          </a:prstGeom>
          <a:solidFill>
            <a:srgbClr val="00B050"/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chemeClr val="tx2">
                <a:lumMod val="95000"/>
                <a:lumOff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Vital Signs</a:t>
            </a:r>
            <a:br>
              <a:rPr lang="en-US" dirty="0"/>
            </a:br>
            <a:r>
              <a:rPr lang="en-US" sz="900" dirty="0"/>
              <a:t>list</a:t>
            </a:r>
            <a:endParaRPr lang="nl-NL" sz="900" dirty="0"/>
          </a:p>
        </p:txBody>
      </p:sp>
      <p:grpSp>
        <p:nvGrpSpPr>
          <p:cNvPr id="3" name="Group 2"/>
          <p:cNvGrpSpPr/>
          <p:nvPr/>
        </p:nvGrpSpPr>
        <p:grpSpPr>
          <a:xfrm>
            <a:off x="7968208" y="3330517"/>
            <a:ext cx="1800200" cy="1250612"/>
            <a:chOff x="6444208" y="2497887"/>
            <a:chExt cx="1800200" cy="937959"/>
          </a:xfrm>
        </p:grpSpPr>
        <p:sp>
          <p:nvSpPr>
            <p:cNvPr id="37" name="Rectangle 36"/>
            <p:cNvSpPr/>
            <p:nvPr/>
          </p:nvSpPr>
          <p:spPr>
            <a:xfrm>
              <a:off x="6444208" y="2497887"/>
              <a:ext cx="1800200" cy="43390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Pulse</a:t>
              </a:r>
              <a:br>
                <a:rPr lang="en-US" dirty="0"/>
              </a:br>
              <a:r>
                <a:rPr lang="en-US" sz="900" dirty="0"/>
                <a:t>Observation</a:t>
              </a:r>
              <a:endParaRPr lang="nl-NL" sz="9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444208" y="3001943"/>
              <a:ext cx="1800200" cy="43390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BP</a:t>
              </a:r>
              <a:br>
                <a:rPr lang="en-US" dirty="0"/>
              </a:br>
              <a:r>
                <a:rPr lang="en-US" sz="900" dirty="0"/>
                <a:t>Observation</a:t>
              </a:r>
              <a:endParaRPr lang="nl-NL" sz="900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7968208" y="5058710"/>
            <a:ext cx="1800200" cy="1346623"/>
            <a:chOff x="6444208" y="3794031"/>
            <a:chExt cx="1800200" cy="1009967"/>
          </a:xfrm>
        </p:grpSpPr>
        <p:sp>
          <p:nvSpPr>
            <p:cNvPr id="29" name="Rectangle 28"/>
            <p:cNvSpPr/>
            <p:nvPr/>
          </p:nvSpPr>
          <p:spPr>
            <a:xfrm>
              <a:off x="6444208" y="3794031"/>
              <a:ext cx="1800200" cy="433903"/>
            </a:xfrm>
            <a:prstGeom prst="rect">
              <a:avLst/>
            </a:prstGeom>
            <a:solidFill>
              <a:srgbClr val="7030A0"/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Dyclofenac</a:t>
              </a:r>
              <a:br>
                <a:rPr lang="en-US" dirty="0"/>
              </a:br>
              <a:r>
                <a:rPr lang="en-US" sz="900" dirty="0" err="1"/>
                <a:t>MedicationOrder</a:t>
              </a:r>
              <a:endParaRPr lang="nl-NL" sz="9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444208" y="4370095"/>
              <a:ext cx="1800200" cy="433903"/>
            </a:xfrm>
            <a:prstGeom prst="rect">
              <a:avLst/>
            </a:prstGeom>
            <a:solidFill>
              <a:srgbClr val="7030A0"/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Tamsulosin</a:t>
              </a:r>
              <a:br>
                <a:rPr lang="en-US" dirty="0"/>
              </a:br>
              <a:r>
                <a:rPr lang="en-US" sz="900" dirty="0" err="1"/>
                <a:t>MedicationOrder</a:t>
              </a:r>
              <a:endParaRPr lang="nl-NL" sz="9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5540079" y="3008778"/>
            <a:ext cx="1800200" cy="578537"/>
          </a:xfrm>
          <a:prstGeom prst="rect">
            <a:avLst/>
          </a:prstGeom>
          <a:solidFill>
            <a:srgbClr val="C00000"/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chemeClr val="tx2">
                <a:lumMod val="95000"/>
                <a:lumOff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Kidney Stones</a:t>
            </a:r>
            <a:br>
              <a:rPr lang="en-US" dirty="0"/>
            </a:br>
            <a:r>
              <a:rPr lang="en-US" sz="900" dirty="0"/>
              <a:t>Condition</a:t>
            </a:r>
            <a:endParaRPr lang="nl-NL" sz="900" dirty="0"/>
          </a:p>
        </p:txBody>
      </p:sp>
      <p:grpSp>
        <p:nvGrpSpPr>
          <p:cNvPr id="5" name="Group 4"/>
          <p:cNvGrpSpPr/>
          <p:nvPr/>
        </p:nvGrpSpPr>
        <p:grpSpPr>
          <a:xfrm>
            <a:off x="2001587" y="1739441"/>
            <a:ext cx="1800200" cy="4704523"/>
            <a:chOff x="467544" y="1129735"/>
            <a:chExt cx="1800200" cy="3528392"/>
          </a:xfrm>
        </p:grpSpPr>
        <p:sp>
          <p:nvSpPr>
            <p:cNvPr id="42" name="Rectangle 41"/>
            <p:cNvSpPr/>
            <p:nvPr/>
          </p:nvSpPr>
          <p:spPr>
            <a:xfrm>
              <a:off x="467544" y="1129735"/>
              <a:ext cx="1800200" cy="3528392"/>
            </a:xfrm>
            <a:prstGeom prst="rect">
              <a:avLst/>
            </a:prstGeom>
            <a:solidFill>
              <a:srgbClr val="002060"/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Discharge</a:t>
              </a:r>
            </a:p>
            <a:p>
              <a:pPr algn="ctr"/>
              <a:r>
                <a:rPr lang="en-US" dirty="0"/>
                <a:t>Summary</a:t>
              </a:r>
              <a:br>
                <a:rPr lang="en-US" dirty="0"/>
              </a:br>
              <a:r>
                <a:rPr lang="en-US" sz="900" dirty="0"/>
                <a:t>Composition</a:t>
              </a:r>
              <a:endParaRPr lang="nl-NL" sz="900" dirty="0"/>
            </a:p>
          </p:txBody>
        </p:sp>
        <p:sp>
          <p:nvSpPr>
            <p:cNvPr id="12" name="Flowchart: Process 11"/>
            <p:cNvSpPr/>
            <p:nvPr/>
          </p:nvSpPr>
          <p:spPr>
            <a:xfrm>
              <a:off x="467544" y="2281863"/>
              <a:ext cx="1800200" cy="544511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Chief Complaint</a:t>
              </a:r>
              <a:br>
                <a:rPr lang="en-US" dirty="0"/>
              </a:br>
              <a:r>
                <a:rPr lang="en-US" sz="900" dirty="0"/>
                <a:t>section</a:t>
              </a:r>
              <a:endParaRPr lang="nl-NL" sz="900" dirty="0"/>
            </a:p>
          </p:txBody>
        </p:sp>
        <p:sp>
          <p:nvSpPr>
            <p:cNvPr id="43" name="Flowchart: Process 42"/>
            <p:cNvSpPr/>
            <p:nvPr/>
          </p:nvSpPr>
          <p:spPr>
            <a:xfrm>
              <a:off x="467544" y="3001943"/>
              <a:ext cx="1800200" cy="546221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Physical</a:t>
              </a:r>
              <a:br>
                <a:rPr lang="en-US" dirty="0"/>
              </a:br>
              <a:r>
                <a:rPr lang="en-US" sz="900" dirty="0"/>
                <a:t>section</a:t>
              </a:r>
              <a:endParaRPr lang="nl-NL" sz="900" dirty="0"/>
            </a:p>
          </p:txBody>
        </p:sp>
        <p:sp>
          <p:nvSpPr>
            <p:cNvPr id="45" name="Flowchart: Process 44"/>
            <p:cNvSpPr/>
            <p:nvPr/>
          </p:nvSpPr>
          <p:spPr>
            <a:xfrm>
              <a:off x="467544" y="3722022"/>
              <a:ext cx="1800200" cy="574209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Medications</a:t>
              </a:r>
              <a:br>
                <a:rPr lang="en-US" dirty="0"/>
              </a:br>
              <a:r>
                <a:rPr lang="en-US" sz="900" dirty="0"/>
                <a:t>section</a:t>
              </a:r>
              <a:endParaRPr lang="nl-NL" sz="900" dirty="0"/>
            </a:p>
          </p:txBody>
        </p:sp>
      </p:grpSp>
      <p:cxnSp>
        <p:nvCxnSpPr>
          <p:cNvPr id="46" name="Straight Arrow Connector 45"/>
          <p:cNvCxnSpPr>
            <a:cxnSpLocks/>
            <a:endCxn id="8" idx="1"/>
          </p:cNvCxnSpPr>
          <p:nvPr/>
        </p:nvCxnSpPr>
        <p:spPr>
          <a:xfrm flipV="1">
            <a:off x="3819081" y="2046774"/>
            <a:ext cx="1002758" cy="4630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 rot="21273572">
            <a:off x="4015509" y="2515846"/>
            <a:ext cx="134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subject</a:t>
            </a:r>
            <a:endParaRPr lang="nl-NL" dirty="0"/>
          </a:p>
        </p:txBody>
      </p:sp>
      <p:sp>
        <p:nvSpPr>
          <p:cNvPr id="48" name="TextBox 47"/>
          <p:cNvSpPr txBox="1"/>
          <p:nvPr/>
        </p:nvSpPr>
        <p:spPr>
          <a:xfrm rot="20198530">
            <a:off x="3737856" y="1903091"/>
            <a:ext cx="134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author</a:t>
            </a:r>
            <a:endParaRPr lang="nl-NL" dirty="0"/>
          </a:p>
        </p:txBody>
      </p:sp>
      <p:cxnSp>
        <p:nvCxnSpPr>
          <p:cNvPr id="50" name="Straight Arrow Connector 49"/>
          <p:cNvCxnSpPr>
            <a:cxnSpLocks/>
            <a:endCxn id="28" idx="1"/>
          </p:cNvCxnSpPr>
          <p:nvPr/>
        </p:nvCxnSpPr>
        <p:spPr>
          <a:xfrm flipV="1">
            <a:off x="3819081" y="2523283"/>
            <a:ext cx="3060715" cy="43631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  <a:stCxn id="12" idx="3"/>
            <a:endCxn id="41" idx="1"/>
          </p:cNvCxnSpPr>
          <p:nvPr/>
        </p:nvCxnSpPr>
        <p:spPr>
          <a:xfrm flipV="1">
            <a:off x="3801787" y="3298047"/>
            <a:ext cx="1738292" cy="34057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 rot="20878978">
            <a:off x="4056437" y="3102164"/>
            <a:ext cx="134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entry</a:t>
            </a:r>
            <a:endParaRPr lang="nl-NL" dirty="0"/>
          </a:p>
        </p:txBody>
      </p:sp>
      <p:cxnSp>
        <p:nvCxnSpPr>
          <p:cNvPr id="56" name="Straight Arrow Connector 55"/>
          <p:cNvCxnSpPr>
            <a:stCxn id="43" idx="3"/>
            <a:endCxn id="38" idx="1"/>
          </p:cNvCxnSpPr>
          <p:nvPr/>
        </p:nvCxnSpPr>
        <p:spPr>
          <a:xfrm flipV="1">
            <a:off x="3801787" y="4437514"/>
            <a:ext cx="1316641" cy="16235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 rot="21077271">
            <a:off x="4026903" y="4144304"/>
            <a:ext cx="134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entry</a:t>
            </a:r>
            <a:endParaRPr lang="nl-NL" dirty="0"/>
          </a:p>
        </p:txBody>
      </p:sp>
      <p:cxnSp>
        <p:nvCxnSpPr>
          <p:cNvPr id="60" name="Straight Arrow Connector 59"/>
          <p:cNvCxnSpPr>
            <a:cxnSpLocks/>
            <a:stCxn id="45" idx="3"/>
            <a:endCxn id="31" idx="1"/>
          </p:cNvCxnSpPr>
          <p:nvPr/>
        </p:nvCxnSpPr>
        <p:spPr>
          <a:xfrm flipV="1">
            <a:off x="3801787" y="5568502"/>
            <a:ext cx="1349769" cy="1012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3990900" y="5227568"/>
            <a:ext cx="134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entry</a:t>
            </a:r>
            <a:endParaRPr lang="nl-NL" dirty="0"/>
          </a:p>
        </p:txBody>
      </p:sp>
      <p:cxnSp>
        <p:nvCxnSpPr>
          <p:cNvPr id="62" name="Straight Arrow Connector 61"/>
          <p:cNvCxnSpPr>
            <a:stCxn id="38" idx="3"/>
            <a:endCxn id="37" idx="1"/>
          </p:cNvCxnSpPr>
          <p:nvPr/>
        </p:nvCxnSpPr>
        <p:spPr>
          <a:xfrm flipV="1">
            <a:off x="6918628" y="3619786"/>
            <a:ext cx="1049580" cy="81772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335385" y="3913223"/>
            <a:ext cx="134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entry</a:t>
            </a:r>
            <a:endParaRPr lang="nl-NL" dirty="0"/>
          </a:p>
        </p:txBody>
      </p:sp>
      <p:cxnSp>
        <p:nvCxnSpPr>
          <p:cNvPr id="66" name="Straight Arrow Connector 65"/>
          <p:cNvCxnSpPr>
            <a:stCxn id="38" idx="3"/>
            <a:endCxn id="39" idx="1"/>
          </p:cNvCxnSpPr>
          <p:nvPr/>
        </p:nvCxnSpPr>
        <p:spPr>
          <a:xfrm flipV="1">
            <a:off x="6918628" y="4291861"/>
            <a:ext cx="1049580" cy="14565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31" idx="3"/>
            <a:endCxn id="29" idx="1"/>
          </p:cNvCxnSpPr>
          <p:nvPr/>
        </p:nvCxnSpPr>
        <p:spPr>
          <a:xfrm flipV="1">
            <a:off x="7040444" y="5347979"/>
            <a:ext cx="927764" cy="22052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31" idx="3"/>
            <a:endCxn id="40" idx="1"/>
          </p:cNvCxnSpPr>
          <p:nvPr/>
        </p:nvCxnSpPr>
        <p:spPr>
          <a:xfrm>
            <a:off x="7040444" y="5568502"/>
            <a:ext cx="927764" cy="54756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340765" y="5415626"/>
            <a:ext cx="134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entry</a:t>
            </a:r>
            <a:endParaRPr lang="nl-NL" dirty="0"/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5663F4A3-A957-4C58-B9DC-066B68290A82}"/>
              </a:ext>
            </a:extLst>
          </p:cNvPr>
          <p:cNvSpPr txBox="1">
            <a:spLocks/>
          </p:cNvSpPr>
          <p:nvPr/>
        </p:nvSpPr>
        <p:spPr>
          <a:xfrm>
            <a:off x="431371" y="332657"/>
            <a:ext cx="8736971" cy="1152128"/>
          </a:xfrm>
          <a:prstGeom prst="rect">
            <a:avLst/>
          </a:prstGeom>
        </p:spPr>
        <p:txBody>
          <a:bodyPr anchor="ctr" anchorCtr="0"/>
          <a:lstStyle>
            <a:lvl1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GB" kern="0" dirty="0"/>
              <a:t>FHIR Document</a:t>
            </a:r>
          </a:p>
        </p:txBody>
      </p:sp>
    </p:spTree>
    <p:extLst>
      <p:ext uri="{BB962C8B-B14F-4D97-AF65-F5344CB8AC3E}">
        <p14:creationId xmlns:p14="http://schemas.microsoft.com/office/powerpoint/2010/main" val="324317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1" grpId="0" animBg="1"/>
      <p:bldP spid="8" grpId="0" animBg="1"/>
      <p:bldP spid="28" grpId="0" animBg="1"/>
      <p:bldP spid="31" grpId="0" animBg="1"/>
      <p:bldP spid="38" grpId="0" animBg="1"/>
      <p:bldP spid="41" grpId="0" animBg="1"/>
      <p:bldP spid="47" grpId="0"/>
      <p:bldP spid="48" grpId="0"/>
      <p:bldP spid="55" grpId="0"/>
      <p:bldP spid="57" grpId="0"/>
      <p:bldP spid="61" grpId="0"/>
      <p:bldP spid="63" grpId="0"/>
      <p:bldP spid="78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8377B-874B-4DB7-8057-E4552B93344F}" type="slidenum">
              <a:rPr lang="nl-NL" smtClean="0"/>
              <a:pPr/>
              <a:t>123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8" y="1752600"/>
            <a:ext cx="8086725" cy="4191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71003" y="304800"/>
            <a:ext cx="8086725" cy="1142999"/>
          </a:xfrm>
          <a:prstGeom prst="rect">
            <a:avLst/>
          </a:prstGeom>
        </p:spPr>
        <p:txBody>
          <a:bodyPr anchor="ctr" anchorCtr="0"/>
          <a:lstStyle>
            <a:lvl1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US" kern="0" dirty="0"/>
              <a:t>The Composition resource</a:t>
            </a:r>
            <a:endParaRPr lang="nl-NL" kern="0" dirty="0"/>
          </a:p>
        </p:txBody>
      </p:sp>
    </p:spTree>
    <p:extLst>
      <p:ext uri="{BB962C8B-B14F-4D97-AF65-F5344CB8AC3E}">
        <p14:creationId xmlns:p14="http://schemas.microsoft.com/office/powerpoint/2010/main" val="339759783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210" y="2205322"/>
            <a:ext cx="6189580" cy="2181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Bundle as “Document”</a:t>
            </a:r>
            <a:endParaRPr lang="en-GB" dirty="0"/>
          </a:p>
        </p:txBody>
      </p:sp>
      <p:cxnSp>
        <p:nvCxnSpPr>
          <p:cNvPr id="7" name="Straight Arrow Connector 6"/>
          <p:cNvCxnSpPr/>
          <p:nvPr/>
        </p:nvCxnSpPr>
        <p:spPr bwMode="auto">
          <a:xfrm flipH="1" flipV="1">
            <a:off x="5334001" y="3657601"/>
            <a:ext cx="1136535" cy="172416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Cloud 7"/>
          <p:cNvSpPr/>
          <p:nvPr/>
        </p:nvSpPr>
        <p:spPr bwMode="auto">
          <a:xfrm>
            <a:off x="6051434" y="4991100"/>
            <a:ext cx="2425700" cy="1333500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This Bundle is a </a:t>
            </a:r>
            <a:r>
              <a:rPr lang="en-US" b="1" dirty="0">
                <a:solidFill>
                  <a:schemeClr val="bg1"/>
                </a:solidFill>
              </a:rPr>
              <a:t>Document</a:t>
            </a:r>
          </a:p>
        </p:txBody>
      </p:sp>
    </p:spTree>
    <p:extLst>
      <p:ext uri="{BB962C8B-B14F-4D97-AF65-F5344CB8AC3E}">
        <p14:creationId xmlns:p14="http://schemas.microsoft.com/office/powerpoint/2010/main" val="110583860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Communicating documents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can store your document using</a:t>
            </a:r>
          </a:p>
          <a:p>
            <a:pPr lvl="1"/>
            <a:r>
              <a:rPr lang="en-GB" dirty="0"/>
              <a:t>http://server.org/fhir/Composition</a:t>
            </a:r>
          </a:p>
          <a:p>
            <a:pPr lvl="1"/>
            <a:r>
              <a:rPr lang="en-GB" dirty="0"/>
              <a:t>Others described in the spec: </a:t>
            </a:r>
            <a:r>
              <a:rPr lang="en-GB" dirty="0">
                <a:hlinkClick r:id="rId3"/>
              </a:rPr>
              <a:t>http://hl7.org/fhir/documents.html</a:t>
            </a:r>
            <a:r>
              <a:rPr lang="en-GB" dirty="0"/>
              <a:t> </a:t>
            </a:r>
          </a:p>
          <a:p>
            <a:r>
              <a:rPr lang="en-GB" dirty="0"/>
              <a:t>Storage, No disassembly is implied, the document (and signature) stays intact</a:t>
            </a:r>
          </a:p>
          <a:p>
            <a:r>
              <a:rPr lang="en-GB" dirty="0"/>
              <a:t>Search is supported (you search on the Document header – Composition)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014005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370717" y="1701389"/>
            <a:ext cx="2178968" cy="2436659"/>
            <a:chOff x="3347864" y="1107419"/>
            <a:chExt cx="2178968" cy="1827494"/>
          </a:xfrm>
        </p:grpSpPr>
        <p:pic>
          <p:nvPicPr>
            <p:cNvPr id="3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8" y="1592167"/>
              <a:ext cx="1790328" cy="1342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3347864" y="1107419"/>
              <a:ext cx="2178968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CDA to FHIR Document bridge</a:t>
              </a:r>
              <a:endParaRPr lang="nl-NL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871272" y="2743200"/>
            <a:ext cx="2202270" cy="2159660"/>
            <a:chOff x="251520" y="989679"/>
            <a:chExt cx="2202270" cy="1619745"/>
          </a:xfrm>
        </p:grpSpPr>
        <p:pic>
          <p:nvPicPr>
            <p:cNvPr id="13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989679"/>
              <a:ext cx="1790328" cy="1342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251520" y="2332425"/>
              <a:ext cx="22022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Hospital System A</a:t>
              </a:r>
              <a:endParaRPr lang="nl-NL" b="1" dirty="0"/>
            </a:p>
          </p:txBody>
        </p:sp>
      </p:grpSp>
      <p:sp>
        <p:nvSpPr>
          <p:cNvPr id="19" name="Up-Down Arrow 18"/>
          <p:cNvSpPr/>
          <p:nvPr/>
        </p:nvSpPr>
        <p:spPr>
          <a:xfrm rot="5400000">
            <a:off x="6591311" y="2177224"/>
            <a:ext cx="736200" cy="1919757"/>
          </a:xfrm>
          <a:prstGeom prst="upDownArrow">
            <a:avLst>
              <a:gd name="adj1" fmla="val 70022"/>
              <a:gd name="adj2" fmla="val 50000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FHIR</a:t>
            </a:r>
          </a:p>
          <a:p>
            <a:pPr algn="ctr"/>
            <a:r>
              <a:rPr lang="en-US" dirty="0"/>
              <a:t>Documents</a:t>
            </a:r>
            <a:endParaRPr lang="nl-NL" dirty="0"/>
          </a:p>
        </p:txBody>
      </p:sp>
      <p:sp>
        <p:nvSpPr>
          <p:cNvPr id="20" name="TextBox 19"/>
          <p:cNvSpPr txBox="1"/>
          <p:nvPr/>
        </p:nvSpPr>
        <p:spPr>
          <a:xfrm>
            <a:off x="4303915" y="4533529"/>
            <a:ext cx="38395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Documents are </a:t>
            </a:r>
            <a:r>
              <a:rPr lang="en-US" i="1" dirty="0"/>
              <a:t>compositions</a:t>
            </a:r>
            <a:r>
              <a:rPr lang="en-US" dirty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update semantics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Context?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Wholeness?</a:t>
            </a:r>
          </a:p>
        </p:txBody>
      </p:sp>
      <p:sp>
        <p:nvSpPr>
          <p:cNvPr id="21" name="Up-Down Arrow 20"/>
          <p:cNvSpPr/>
          <p:nvPr/>
        </p:nvSpPr>
        <p:spPr>
          <a:xfrm rot="4660860">
            <a:off x="3678475" y="2628288"/>
            <a:ext cx="991296" cy="2049291"/>
          </a:xfrm>
          <a:prstGeom prst="upDownArrow">
            <a:avLst>
              <a:gd name="adj1" fmla="val 70022"/>
              <a:gd name="adj2" fmla="val 50000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V3 CDA Documents</a:t>
            </a:r>
            <a:endParaRPr lang="nl-NL" dirty="0"/>
          </a:p>
        </p:txBody>
      </p:sp>
      <p:sp>
        <p:nvSpPr>
          <p:cNvPr id="28" name="Can 27"/>
          <p:cNvSpPr/>
          <p:nvPr/>
        </p:nvSpPr>
        <p:spPr>
          <a:xfrm>
            <a:off x="9048328" y="1892829"/>
            <a:ext cx="1414028" cy="1194720"/>
          </a:xfrm>
          <a:prstGeom prst="ca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FHIR</a:t>
            </a:r>
          </a:p>
          <a:p>
            <a:pPr algn="ctr"/>
            <a:r>
              <a:rPr lang="en-US" dirty="0"/>
              <a:t>Repository</a:t>
            </a:r>
            <a:endParaRPr lang="nl-NL" dirty="0"/>
          </a:p>
        </p:txBody>
      </p:sp>
      <p:pic>
        <p:nvPicPr>
          <p:cNvPr id="29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158" y="4691269"/>
            <a:ext cx="2330623" cy="1522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Up-Down Arrow 30"/>
          <p:cNvSpPr/>
          <p:nvPr/>
        </p:nvSpPr>
        <p:spPr>
          <a:xfrm>
            <a:off x="9190108" y="2925494"/>
            <a:ext cx="1199605" cy="2223840"/>
          </a:xfrm>
          <a:prstGeom prst="up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FHIR</a:t>
            </a:r>
          </a:p>
          <a:p>
            <a:pPr algn="ctr"/>
            <a:r>
              <a:rPr lang="en-US" sz="1200" dirty="0"/>
              <a:t>REST</a:t>
            </a:r>
            <a:endParaRPr lang="nl-NL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7086600" y="1752601"/>
            <a:ext cx="2178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FHIR Document processor</a:t>
            </a:r>
            <a:endParaRPr lang="nl-NL" b="1" dirty="0"/>
          </a:p>
        </p:txBody>
      </p:sp>
      <p:pic>
        <p:nvPicPr>
          <p:cNvPr id="33" name="Picture 32" descr="http://icons.iconarchive.com/icons/icons-land/vista-hardware-devices/256/Home-Server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472" y="2286000"/>
            <a:ext cx="1790328" cy="179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381000" y="332657"/>
            <a:ext cx="8884568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80000"/>
              </a:lnSpc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lnSpc>
                <a:spcPct val="80000"/>
              </a:lnSpc>
              <a:defRPr sz="4000">
                <a:solidFill>
                  <a:schemeClr val="tx2"/>
                </a:solidFill>
                <a:latin typeface="Verdana" pitchFamily="34" charset="0"/>
              </a:defRPr>
            </a:lvl2pPr>
            <a:lvl3pPr eaLnBrk="1" hangingPunct="1">
              <a:lnSpc>
                <a:spcPct val="80000"/>
              </a:lnSpc>
              <a:defRPr sz="4000">
                <a:solidFill>
                  <a:schemeClr val="tx2"/>
                </a:solidFill>
                <a:latin typeface="Verdana" pitchFamily="34" charset="0"/>
              </a:defRPr>
            </a:lvl3pPr>
            <a:lvl4pPr eaLnBrk="1" hangingPunct="1">
              <a:lnSpc>
                <a:spcPct val="80000"/>
              </a:lnSpc>
              <a:defRPr sz="4000">
                <a:solidFill>
                  <a:schemeClr val="tx2"/>
                </a:solidFill>
                <a:latin typeface="Verdana" pitchFamily="34" charset="0"/>
              </a:defRPr>
            </a:lvl4pPr>
            <a:lvl5pPr eaLnBrk="1" hangingPunct="1">
              <a:lnSpc>
                <a:spcPct val="80000"/>
              </a:lnSpc>
              <a:defRPr sz="4000">
                <a:solidFill>
                  <a:schemeClr val="tx2"/>
                </a:solidFill>
                <a:latin typeface="Verdana" pitchFamily="34" charset="0"/>
              </a:defRPr>
            </a:lvl5pPr>
            <a:lvl6pPr marL="4572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6pPr>
            <a:lvl7pPr marL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7pPr>
            <a:lvl8pPr marL="13716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8pPr>
            <a:lvl9pPr marL="18288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US" dirty="0"/>
              <a:t>CDA and FHIR</a:t>
            </a:r>
          </a:p>
        </p:txBody>
      </p:sp>
    </p:spTree>
    <p:extLst>
      <p:ext uri="{BB962C8B-B14F-4D97-AF65-F5344CB8AC3E}">
        <p14:creationId xmlns:p14="http://schemas.microsoft.com/office/powerpoint/2010/main" val="297712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 animBg="1"/>
      <p:bldP spid="28" grpId="0" animBg="1"/>
      <p:bldP spid="31" grpId="0" animBg="1"/>
      <p:bldP spid="32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361488" y="6500814"/>
            <a:ext cx="1306512" cy="192087"/>
          </a:xfrm>
          <a:prstGeom prst="rect">
            <a:avLst/>
          </a:prstGeom>
        </p:spPr>
        <p:txBody>
          <a:bodyPr/>
          <a:lstStyle/>
          <a:p>
            <a:fld id="{8698377B-874B-4DB7-8057-E4552B93344F}" type="slidenum">
              <a:rPr lang="nl-NL" smtClean="0"/>
              <a:pPr/>
              <a:t>127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070641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Messages Paradigm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FHIR supports 4 interoperability paradigms</a:t>
            </a:r>
            <a:endParaRPr lang="en-GB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228473880"/>
              </p:ext>
            </p:extLst>
          </p:nvPr>
        </p:nvGraphicFramePr>
        <p:xfrm>
          <a:off x="2855640" y="234888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139403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Messages – are Bundles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129</a:t>
            </a:fld>
            <a:endParaRPr lang="en-US"/>
          </a:p>
        </p:txBody>
      </p:sp>
      <p:sp>
        <p:nvSpPr>
          <p:cNvPr id="13" name="AutoShape 7"/>
          <p:cNvSpPr>
            <a:spLocks/>
          </p:cNvSpPr>
          <p:nvPr/>
        </p:nvSpPr>
        <p:spPr bwMode="auto">
          <a:xfrm>
            <a:off x="2944473" y="3192463"/>
            <a:ext cx="2592388" cy="649288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ctr" anchorCtr="0"/>
          <a:lstStyle/>
          <a:p>
            <a:r>
              <a:rPr lang="en-US" dirty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Observation Resource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86000" y="1828800"/>
            <a:ext cx="2819400" cy="11765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dirty="0" err="1">
                <a:effectLst/>
              </a:rPr>
              <a:t>MessageHeader</a:t>
            </a:r>
            <a:r>
              <a:rPr lang="en-US" dirty="0">
                <a:effectLst/>
              </a:rPr>
              <a:t> Resource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590800" y="2133601"/>
            <a:ext cx="914400" cy="378341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dirty="0"/>
              <a:t>source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733801" y="2133601"/>
            <a:ext cx="1110343" cy="378341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dirty="0"/>
              <a:t>destination</a:t>
            </a:r>
          </a:p>
        </p:txBody>
      </p:sp>
      <p:sp>
        <p:nvSpPr>
          <p:cNvPr id="26" name="AutoShape 7"/>
          <p:cNvSpPr>
            <a:spLocks/>
          </p:cNvSpPr>
          <p:nvPr/>
        </p:nvSpPr>
        <p:spPr bwMode="auto">
          <a:xfrm>
            <a:off x="3503612" y="4075112"/>
            <a:ext cx="2592388" cy="649288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ctr" anchorCtr="0"/>
          <a:lstStyle/>
          <a:p>
            <a:r>
              <a:rPr lang="en-US" dirty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Device Resource</a:t>
            </a:r>
          </a:p>
        </p:txBody>
      </p:sp>
      <p:sp>
        <p:nvSpPr>
          <p:cNvPr id="27" name="AutoShape 7"/>
          <p:cNvSpPr>
            <a:spLocks/>
          </p:cNvSpPr>
          <p:nvPr/>
        </p:nvSpPr>
        <p:spPr bwMode="auto">
          <a:xfrm>
            <a:off x="2970212" y="5522912"/>
            <a:ext cx="2592388" cy="649288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ctr" anchorCtr="0"/>
          <a:lstStyle/>
          <a:p>
            <a:r>
              <a:rPr lang="en-US" dirty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Patient Resource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29401" y="1691255"/>
            <a:ext cx="298030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&lt;Bundle&gt;</a:t>
            </a:r>
          </a:p>
          <a:p>
            <a:r>
              <a:rPr lang="en-US" dirty="0"/>
              <a:t>    &lt;entry&gt;</a:t>
            </a:r>
          </a:p>
          <a:p>
            <a:r>
              <a:rPr lang="en-US" dirty="0"/>
              <a:t>          &lt;</a:t>
            </a:r>
            <a:r>
              <a:rPr lang="en-US" b="1" dirty="0" err="1"/>
              <a:t>MessageHeader</a:t>
            </a:r>
            <a:r>
              <a:rPr lang="en-US" dirty="0"/>
              <a:t> /&gt;</a:t>
            </a:r>
          </a:p>
          <a:p>
            <a:r>
              <a:rPr lang="en-US" dirty="0"/>
              <a:t>   &lt;/entry&gt; </a:t>
            </a:r>
          </a:p>
          <a:p>
            <a:r>
              <a:rPr lang="en-US" dirty="0"/>
              <a:t>   &lt;entry&gt;</a:t>
            </a:r>
          </a:p>
          <a:p>
            <a:r>
              <a:rPr lang="en-US" dirty="0"/>
              <a:t>          &lt;Observation /&gt;</a:t>
            </a:r>
          </a:p>
          <a:p>
            <a:r>
              <a:rPr lang="en-US" dirty="0"/>
              <a:t>   &lt;/entry&gt;</a:t>
            </a:r>
          </a:p>
          <a:p>
            <a:r>
              <a:rPr lang="en-US" dirty="0"/>
              <a:t>   &lt;entry&gt;</a:t>
            </a:r>
          </a:p>
          <a:p>
            <a:r>
              <a:rPr lang="en-US" dirty="0"/>
              <a:t>          &lt;Patient /&gt;</a:t>
            </a:r>
          </a:p>
          <a:p>
            <a:r>
              <a:rPr lang="en-US" dirty="0"/>
              <a:t>   &lt;/entry&gt;</a:t>
            </a:r>
          </a:p>
          <a:p>
            <a:r>
              <a:rPr lang="en-US" dirty="0"/>
              <a:t>   &lt;entry&gt;</a:t>
            </a:r>
          </a:p>
          <a:p>
            <a:r>
              <a:rPr lang="en-US" dirty="0"/>
              <a:t>          &lt;Device /&gt;</a:t>
            </a:r>
          </a:p>
          <a:p>
            <a:r>
              <a:rPr lang="en-US" dirty="0"/>
              <a:t>   &lt;/entry&gt;</a:t>
            </a:r>
          </a:p>
          <a:p>
            <a:r>
              <a:rPr lang="en-US"/>
              <a:t>&lt;/Bundle&gt;</a:t>
            </a:r>
            <a:endParaRPr lang="en-US" dirty="0"/>
          </a:p>
        </p:txBody>
      </p:sp>
      <p:sp>
        <p:nvSpPr>
          <p:cNvPr id="39" name="Freeform 38"/>
          <p:cNvSpPr/>
          <p:nvPr/>
        </p:nvSpPr>
        <p:spPr bwMode="auto">
          <a:xfrm rot="1614527">
            <a:off x="8684131" y="2498840"/>
            <a:ext cx="457200" cy="794657"/>
          </a:xfrm>
          <a:custGeom>
            <a:avLst/>
            <a:gdLst>
              <a:gd name="connsiteX0" fmla="*/ 0 w 589418"/>
              <a:gd name="connsiteY0" fmla="*/ 0 h 794657"/>
              <a:gd name="connsiteX1" fmla="*/ 587829 w 589418"/>
              <a:gd name="connsiteY1" fmla="*/ 424543 h 794657"/>
              <a:gd name="connsiteX2" fmla="*/ 174172 w 589418"/>
              <a:gd name="connsiteY2" fmla="*/ 794657 h 794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9418" h="794657">
                <a:moveTo>
                  <a:pt x="0" y="0"/>
                </a:moveTo>
                <a:cubicBezTo>
                  <a:pt x="279400" y="146050"/>
                  <a:pt x="558800" y="292100"/>
                  <a:pt x="587829" y="424543"/>
                </a:cubicBezTo>
                <a:cubicBezTo>
                  <a:pt x="616858" y="556986"/>
                  <a:pt x="239486" y="731157"/>
                  <a:pt x="174172" y="794657"/>
                </a:cubicBezTo>
              </a:path>
            </a:pathLst>
          </a:custGeom>
          <a:ln>
            <a:headEnd type="none" w="med" len="med"/>
            <a:tailEnd type="stealth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40" name="Freeform 39"/>
          <p:cNvSpPr/>
          <p:nvPr/>
        </p:nvSpPr>
        <p:spPr bwMode="auto">
          <a:xfrm>
            <a:off x="8450763" y="3316852"/>
            <a:ext cx="923936" cy="1674831"/>
          </a:xfrm>
          <a:custGeom>
            <a:avLst/>
            <a:gdLst>
              <a:gd name="connsiteX0" fmla="*/ 0 w 827994"/>
              <a:gd name="connsiteY0" fmla="*/ 0 h 1741714"/>
              <a:gd name="connsiteX1" fmla="*/ 827314 w 827994"/>
              <a:gd name="connsiteY1" fmla="*/ 1240971 h 1741714"/>
              <a:gd name="connsiteX2" fmla="*/ 141514 w 827994"/>
              <a:gd name="connsiteY2" fmla="*/ 1741714 h 1741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7994" h="1741714">
                <a:moveTo>
                  <a:pt x="0" y="0"/>
                </a:moveTo>
                <a:cubicBezTo>
                  <a:pt x="401864" y="475342"/>
                  <a:pt x="803728" y="950685"/>
                  <a:pt x="827314" y="1240971"/>
                </a:cubicBezTo>
                <a:cubicBezTo>
                  <a:pt x="850900" y="1531257"/>
                  <a:pt x="254000" y="1656443"/>
                  <a:pt x="141514" y="1741714"/>
                </a:cubicBezTo>
              </a:path>
            </a:pathLst>
          </a:custGeom>
          <a:ln>
            <a:headEnd type="none" w="med" len="med"/>
            <a:tailEnd type="stealth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76600" y="2571688"/>
            <a:ext cx="914400" cy="378341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dirty="0"/>
              <a:t>event</a:t>
            </a:r>
          </a:p>
        </p:txBody>
      </p:sp>
      <p:cxnSp>
        <p:nvCxnSpPr>
          <p:cNvPr id="33" name="Straight Arrow Connector 32"/>
          <p:cNvCxnSpPr/>
          <p:nvPr/>
        </p:nvCxnSpPr>
        <p:spPr bwMode="auto">
          <a:xfrm>
            <a:off x="4572000" y="2824843"/>
            <a:ext cx="0" cy="492009"/>
          </a:xfrm>
          <a:prstGeom prst="straightConnector1">
            <a:avLst/>
          </a:prstGeom>
          <a:noFill/>
          <a:ln w="25400" cap="flat">
            <a:solidFill>
              <a:srgbClr val="3891A7"/>
            </a:solidFill>
            <a:prstDash val="solid"/>
            <a:round/>
            <a:headEnd type="none" w="med" len="med"/>
            <a:tailEnd type="arrow" w="sm" len="sm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cxnSp>
      <p:cxnSp>
        <p:nvCxnSpPr>
          <p:cNvPr id="34" name="Straight Arrow Connector 33"/>
          <p:cNvCxnSpPr/>
          <p:nvPr/>
        </p:nvCxnSpPr>
        <p:spPr bwMode="auto">
          <a:xfrm>
            <a:off x="4724400" y="3698992"/>
            <a:ext cx="0" cy="492009"/>
          </a:xfrm>
          <a:prstGeom prst="straightConnector1">
            <a:avLst/>
          </a:prstGeom>
          <a:noFill/>
          <a:ln w="25400" cap="flat">
            <a:solidFill>
              <a:srgbClr val="3891A7"/>
            </a:solidFill>
            <a:prstDash val="solid"/>
            <a:round/>
            <a:headEnd type="none" w="med" len="med"/>
            <a:tailEnd type="arrow" w="sm" len="sm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cxnSp>
      <p:cxnSp>
        <p:nvCxnSpPr>
          <p:cNvPr id="18" name="Straight Arrow Connector 17"/>
          <p:cNvCxnSpPr/>
          <p:nvPr/>
        </p:nvCxnSpPr>
        <p:spPr bwMode="auto">
          <a:xfrm>
            <a:off x="3124200" y="3810001"/>
            <a:ext cx="0" cy="1851573"/>
          </a:xfrm>
          <a:prstGeom prst="straightConnector1">
            <a:avLst/>
          </a:prstGeom>
          <a:noFill/>
          <a:ln w="25400" cap="flat">
            <a:solidFill>
              <a:srgbClr val="3891A7"/>
            </a:solidFill>
            <a:prstDash val="solid"/>
            <a:round/>
            <a:headEnd type="none" w="med" len="med"/>
            <a:tailEnd type="arrow" w="sm" len="sm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cxnSp>
      <p:sp>
        <p:nvSpPr>
          <p:cNvPr id="20" name="Freeform 19"/>
          <p:cNvSpPr/>
          <p:nvPr/>
        </p:nvSpPr>
        <p:spPr bwMode="auto">
          <a:xfrm rot="1614527">
            <a:off x="8069194" y="3325810"/>
            <a:ext cx="457200" cy="794657"/>
          </a:xfrm>
          <a:custGeom>
            <a:avLst/>
            <a:gdLst>
              <a:gd name="connsiteX0" fmla="*/ 0 w 589418"/>
              <a:gd name="connsiteY0" fmla="*/ 0 h 794657"/>
              <a:gd name="connsiteX1" fmla="*/ 587829 w 589418"/>
              <a:gd name="connsiteY1" fmla="*/ 424543 h 794657"/>
              <a:gd name="connsiteX2" fmla="*/ 174172 w 589418"/>
              <a:gd name="connsiteY2" fmla="*/ 794657 h 794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9418" h="794657">
                <a:moveTo>
                  <a:pt x="0" y="0"/>
                </a:moveTo>
                <a:cubicBezTo>
                  <a:pt x="279400" y="146050"/>
                  <a:pt x="558800" y="292100"/>
                  <a:pt x="587829" y="424543"/>
                </a:cubicBezTo>
                <a:cubicBezTo>
                  <a:pt x="616858" y="556986"/>
                  <a:pt x="239486" y="731157"/>
                  <a:pt x="174172" y="794657"/>
                </a:cubicBezTo>
              </a:path>
            </a:pathLst>
          </a:custGeom>
          <a:ln>
            <a:headEnd type="none" w="med" len="med"/>
            <a:tailEnd type="stealth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20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31A7016-4521-4E72-A9FE-1052921C8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Crucible (MITRE) </a:t>
            </a:r>
            <a:r>
              <a:rPr lang="en-US" dirty="0">
                <a:hlinkClick r:id="rId2"/>
              </a:rPr>
              <a:t>https://www.projectcrucible.org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Supports FHIR DSTU2 and STU3</a:t>
            </a:r>
          </a:p>
          <a:p>
            <a:pPr lvl="1"/>
            <a:r>
              <a:rPr lang="en-US" dirty="0"/>
              <a:t>FHIR Server Testing</a:t>
            </a:r>
          </a:p>
          <a:p>
            <a:r>
              <a:rPr lang="en-US" dirty="0"/>
              <a:t>Touchstone (AEGIS.net, Inc.) </a:t>
            </a:r>
            <a:r>
              <a:rPr lang="en-US" dirty="0">
                <a:hlinkClick r:id="rId3"/>
              </a:rPr>
              <a:t>http://touchstone.com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Supports FHIR DSTU2, STU3, R4 and all intermediate or snapshot (</a:t>
            </a:r>
            <a:r>
              <a:rPr lang="en-US" dirty="0" err="1"/>
              <a:t>Connectathon</a:t>
            </a:r>
            <a:r>
              <a:rPr lang="en-US" dirty="0"/>
              <a:t>) versions</a:t>
            </a:r>
          </a:p>
          <a:p>
            <a:pPr lvl="1"/>
            <a:r>
              <a:rPr lang="en-US" dirty="0"/>
              <a:t>FHIR Client and Server Testing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Testing Platforms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z="900"/>
              <a:pPr/>
              <a:t>13</a:t>
            </a:fld>
            <a:endParaRPr lang="en-CA" sz="900" dirty="0"/>
          </a:p>
        </p:txBody>
      </p:sp>
    </p:spTree>
    <p:extLst>
      <p:ext uri="{BB962C8B-B14F-4D97-AF65-F5344CB8AC3E}">
        <p14:creationId xmlns:p14="http://schemas.microsoft.com/office/powerpoint/2010/main" val="363868153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MessageHeader Resource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1" y="1828800"/>
            <a:ext cx="787728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4120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638" y="2310876"/>
            <a:ext cx="6397221" cy="20240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Bundle as “Message”</a:t>
            </a:r>
            <a:endParaRPr lang="en-GB" dirty="0"/>
          </a:p>
        </p:txBody>
      </p:sp>
      <p:cxnSp>
        <p:nvCxnSpPr>
          <p:cNvPr id="7" name="Straight Arrow Connector 6"/>
          <p:cNvCxnSpPr/>
          <p:nvPr/>
        </p:nvCxnSpPr>
        <p:spPr bwMode="auto">
          <a:xfrm flipH="1" flipV="1">
            <a:off x="5123893" y="3791787"/>
            <a:ext cx="1364457" cy="154765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Cloud 7"/>
          <p:cNvSpPr/>
          <p:nvPr/>
        </p:nvSpPr>
        <p:spPr bwMode="auto">
          <a:xfrm>
            <a:off x="5812971" y="4800600"/>
            <a:ext cx="2340430" cy="1447800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This Bundle is a </a:t>
            </a:r>
            <a:r>
              <a:rPr lang="en-US" b="1" dirty="0">
                <a:solidFill>
                  <a:schemeClr val="bg1"/>
                </a:solidFill>
              </a:rPr>
              <a:t>Message</a:t>
            </a:r>
          </a:p>
        </p:txBody>
      </p:sp>
    </p:spTree>
    <p:extLst>
      <p:ext uri="{BB962C8B-B14F-4D97-AF65-F5344CB8AC3E}">
        <p14:creationId xmlns:p14="http://schemas.microsoft.com/office/powerpoint/2010/main" val="381161014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Sending messages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Again, REST not necessary, but…</a:t>
            </a:r>
          </a:p>
          <a:p>
            <a:r>
              <a:rPr lang="en-GB" dirty="0"/>
              <a:t>There is an explicit REST operation:</a:t>
            </a:r>
          </a:p>
          <a:p>
            <a:pPr lvl="1"/>
            <a:r>
              <a:rPr lang="en-GB" dirty="0"/>
              <a:t>[base]/$process-message</a:t>
            </a:r>
          </a:p>
          <a:p>
            <a:pPr lvl="1"/>
            <a:r>
              <a:rPr lang="en-GB" dirty="0"/>
              <a:t>No storage implied. Might be a router, converted to v2, etc. etc.</a:t>
            </a:r>
          </a:p>
          <a:p>
            <a:r>
              <a:rPr lang="en-GB" dirty="0"/>
              <a:t>The server can process them based on the event code and return the response as another message (again a bundle).</a:t>
            </a:r>
          </a:p>
          <a:p>
            <a:r>
              <a:rPr lang="en-GB" dirty="0">
                <a:hlinkClick r:id="rId3"/>
              </a:rPr>
              <a:t>http://hl7.org/fhir/messaging.html</a:t>
            </a:r>
            <a:r>
              <a:rPr lang="en-GB" dirty="0"/>
              <a:t>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30009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370717" y="1701389"/>
            <a:ext cx="2178968" cy="2436659"/>
            <a:chOff x="3347864" y="1107419"/>
            <a:chExt cx="2178968" cy="1827494"/>
          </a:xfrm>
        </p:grpSpPr>
        <p:pic>
          <p:nvPicPr>
            <p:cNvPr id="3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8" y="1592167"/>
              <a:ext cx="1790328" cy="1342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3347864" y="1107419"/>
              <a:ext cx="21789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V2 to FHIR bridge</a:t>
              </a:r>
              <a:endParaRPr lang="nl-NL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871273" y="2743200"/>
            <a:ext cx="1980029" cy="2159660"/>
            <a:chOff x="251520" y="989679"/>
            <a:chExt cx="1980029" cy="1619745"/>
          </a:xfrm>
        </p:grpSpPr>
        <p:pic>
          <p:nvPicPr>
            <p:cNvPr id="13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989679"/>
              <a:ext cx="1790328" cy="1342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251520" y="2332425"/>
              <a:ext cx="19800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Hospital System</a:t>
              </a:r>
              <a:endParaRPr lang="nl-NL" b="1" dirty="0"/>
            </a:p>
          </p:txBody>
        </p:sp>
      </p:grpSp>
      <p:sp>
        <p:nvSpPr>
          <p:cNvPr id="19" name="Up-Down Arrow 18"/>
          <p:cNvSpPr/>
          <p:nvPr/>
        </p:nvSpPr>
        <p:spPr>
          <a:xfrm rot="5400000">
            <a:off x="6591311" y="2177224"/>
            <a:ext cx="736200" cy="1919757"/>
          </a:xfrm>
          <a:prstGeom prst="upDownArrow">
            <a:avLst>
              <a:gd name="adj1" fmla="val 70022"/>
              <a:gd name="adj2" fmla="val 50000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FHIR</a:t>
            </a:r>
          </a:p>
          <a:p>
            <a:pPr algn="ctr"/>
            <a:r>
              <a:rPr lang="en-US" dirty="0"/>
              <a:t>Messages</a:t>
            </a:r>
            <a:endParaRPr lang="nl-NL" dirty="0"/>
          </a:p>
        </p:txBody>
      </p:sp>
      <p:sp>
        <p:nvSpPr>
          <p:cNvPr id="20" name="TextBox 19"/>
          <p:cNvSpPr txBox="1"/>
          <p:nvPr/>
        </p:nvSpPr>
        <p:spPr>
          <a:xfrm>
            <a:off x="4303914" y="4867870"/>
            <a:ext cx="32069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Messages are </a:t>
            </a:r>
            <a:r>
              <a:rPr lang="en-US" i="1" dirty="0"/>
              <a:t>events</a:t>
            </a:r>
            <a:r>
              <a:rPr lang="en-US" dirty="0"/>
              <a:t>,</a:t>
            </a:r>
          </a:p>
          <a:p>
            <a:r>
              <a:rPr lang="en-US" dirty="0"/>
              <a:t>REST exposes a “repository” </a:t>
            </a:r>
            <a:endParaRPr lang="nl-NL" dirty="0"/>
          </a:p>
          <a:p>
            <a:r>
              <a:rPr lang="en-US" dirty="0"/>
              <a:t>Model of data…</a:t>
            </a:r>
          </a:p>
        </p:txBody>
      </p:sp>
      <p:sp>
        <p:nvSpPr>
          <p:cNvPr id="21" name="Up-Down Arrow 20"/>
          <p:cNvSpPr/>
          <p:nvPr/>
        </p:nvSpPr>
        <p:spPr>
          <a:xfrm rot="4660860">
            <a:off x="3678475" y="2628288"/>
            <a:ext cx="991296" cy="2049291"/>
          </a:xfrm>
          <a:prstGeom prst="upDownArrow">
            <a:avLst>
              <a:gd name="adj1" fmla="val 70022"/>
              <a:gd name="adj2" fmla="val 50000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V2 Messages</a:t>
            </a:r>
            <a:endParaRPr lang="nl-NL" dirty="0"/>
          </a:p>
        </p:txBody>
      </p:sp>
      <p:sp>
        <p:nvSpPr>
          <p:cNvPr id="28" name="Can 27"/>
          <p:cNvSpPr/>
          <p:nvPr/>
        </p:nvSpPr>
        <p:spPr>
          <a:xfrm>
            <a:off x="9048328" y="1892829"/>
            <a:ext cx="1414028" cy="1194720"/>
          </a:xfrm>
          <a:prstGeom prst="ca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FHIR</a:t>
            </a:r>
          </a:p>
          <a:p>
            <a:pPr algn="ctr"/>
            <a:r>
              <a:rPr lang="en-US" dirty="0"/>
              <a:t>Repository</a:t>
            </a:r>
            <a:endParaRPr lang="nl-NL" dirty="0"/>
          </a:p>
        </p:txBody>
      </p:sp>
      <p:pic>
        <p:nvPicPr>
          <p:cNvPr id="29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158" y="4691269"/>
            <a:ext cx="2330623" cy="1522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Up-Down Arrow 30"/>
          <p:cNvSpPr/>
          <p:nvPr/>
        </p:nvSpPr>
        <p:spPr>
          <a:xfrm>
            <a:off x="9190108" y="2925494"/>
            <a:ext cx="1199605" cy="2223840"/>
          </a:xfrm>
          <a:prstGeom prst="up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FHIR</a:t>
            </a:r>
          </a:p>
          <a:p>
            <a:pPr algn="ctr"/>
            <a:r>
              <a:rPr lang="en-US" sz="1200" dirty="0"/>
              <a:t>REST</a:t>
            </a:r>
            <a:endParaRPr lang="nl-NL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7086600" y="1752601"/>
            <a:ext cx="2178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FHIR Message processor</a:t>
            </a:r>
            <a:endParaRPr lang="nl-NL" b="1" dirty="0"/>
          </a:p>
        </p:txBody>
      </p:sp>
      <p:pic>
        <p:nvPicPr>
          <p:cNvPr id="33" name="Picture 32" descr="http://icons.iconarchive.com/icons/icons-land/vista-hardware-devices/256/Home-Server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472" y="2286000"/>
            <a:ext cx="1790328" cy="179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1847528" y="332657"/>
            <a:ext cx="6552728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80000"/>
              </a:lnSpc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lnSpc>
                <a:spcPct val="80000"/>
              </a:lnSpc>
              <a:defRPr sz="4000">
                <a:solidFill>
                  <a:schemeClr val="tx2"/>
                </a:solidFill>
                <a:latin typeface="Verdana" pitchFamily="34" charset="0"/>
              </a:defRPr>
            </a:lvl2pPr>
            <a:lvl3pPr eaLnBrk="1" hangingPunct="1">
              <a:lnSpc>
                <a:spcPct val="80000"/>
              </a:lnSpc>
              <a:defRPr sz="4000">
                <a:solidFill>
                  <a:schemeClr val="tx2"/>
                </a:solidFill>
                <a:latin typeface="Verdana" pitchFamily="34" charset="0"/>
              </a:defRPr>
            </a:lvl3pPr>
            <a:lvl4pPr eaLnBrk="1" hangingPunct="1">
              <a:lnSpc>
                <a:spcPct val="80000"/>
              </a:lnSpc>
              <a:defRPr sz="4000">
                <a:solidFill>
                  <a:schemeClr val="tx2"/>
                </a:solidFill>
                <a:latin typeface="Verdana" pitchFamily="34" charset="0"/>
              </a:defRPr>
            </a:lvl4pPr>
            <a:lvl5pPr eaLnBrk="1" hangingPunct="1">
              <a:lnSpc>
                <a:spcPct val="80000"/>
              </a:lnSpc>
              <a:defRPr sz="4000">
                <a:solidFill>
                  <a:schemeClr val="tx2"/>
                </a:solidFill>
                <a:latin typeface="Verdana" pitchFamily="34" charset="0"/>
              </a:defRPr>
            </a:lvl5pPr>
            <a:lvl6pPr marL="4572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6pPr>
            <a:lvl7pPr marL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7pPr>
            <a:lvl8pPr marL="13716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8pPr>
            <a:lvl9pPr marL="18288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US" dirty="0"/>
              <a:t>V2 and FHIR</a:t>
            </a:r>
          </a:p>
        </p:txBody>
      </p:sp>
    </p:spTree>
    <p:extLst>
      <p:ext uri="{BB962C8B-B14F-4D97-AF65-F5344CB8AC3E}">
        <p14:creationId xmlns:p14="http://schemas.microsoft.com/office/powerpoint/2010/main" val="13134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 animBg="1"/>
      <p:bldP spid="28" grpId="0" animBg="1"/>
      <p:bldP spid="31" grpId="0" animBg="1"/>
      <p:bldP spid="32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361488" y="6500814"/>
            <a:ext cx="1306512" cy="192087"/>
          </a:xfrm>
          <a:prstGeom prst="rect">
            <a:avLst/>
          </a:prstGeom>
        </p:spPr>
        <p:txBody>
          <a:bodyPr/>
          <a:lstStyle/>
          <a:p>
            <a:fld id="{8698377B-874B-4DB7-8057-E4552B93344F}" type="slidenum">
              <a:rPr lang="nl-NL" smtClean="0"/>
              <a:pPr/>
              <a:t>134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679432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Services Paradigm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FHIR supports 4 interoperability paradigms</a:t>
            </a:r>
            <a:endParaRPr lang="en-GB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526281957"/>
              </p:ext>
            </p:extLst>
          </p:nvPr>
        </p:nvGraphicFramePr>
        <p:xfrm>
          <a:off x="2855640" y="234888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083904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more complex logic is required than simple CRUD</a:t>
            </a:r>
          </a:p>
          <a:p>
            <a:pPr lvl="1"/>
            <a:r>
              <a:rPr lang="en-US" dirty="0"/>
              <a:t>Midway between REST &amp; SOAP</a:t>
            </a:r>
          </a:p>
          <a:p>
            <a:r>
              <a:rPr lang="en-US" dirty="0"/>
              <a:t>Some definitions already in the spec. Examples:</a:t>
            </a:r>
          </a:p>
          <a:p>
            <a:pPr lvl="1"/>
            <a:r>
              <a:rPr lang="en-US" dirty="0"/>
              <a:t>Get all data for a patient</a:t>
            </a:r>
          </a:p>
          <a:p>
            <a:pPr lvl="1"/>
            <a:r>
              <a:rPr lang="en-US" dirty="0"/>
              <a:t>Expand/filter terminology</a:t>
            </a:r>
          </a:p>
          <a:p>
            <a:r>
              <a:rPr lang="en-US" dirty="0"/>
              <a:t>Can define custom operations</a:t>
            </a:r>
          </a:p>
          <a:p>
            <a:pPr lvl="1"/>
            <a:r>
              <a:rPr lang="en-US" dirty="0" err="1"/>
              <a:t>OperationDefinition</a:t>
            </a:r>
            <a:r>
              <a:rPr lang="en-US" dirty="0"/>
              <a:t>; usually found in an Implementation Guide</a:t>
            </a:r>
          </a:p>
          <a:p>
            <a:pPr lvl="1"/>
            <a:r>
              <a:rPr lang="en-US" dirty="0"/>
              <a:t>Still using FHIR resources</a:t>
            </a:r>
          </a:p>
          <a:p>
            <a:pPr lvl="1"/>
            <a:r>
              <a:rPr lang="en-US" dirty="0"/>
              <a:t>Parameters resource to define inputs and outputs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11267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View Operations Framework in Spec</a:t>
            </a:r>
          </a:p>
          <a:p>
            <a:pPr lvl="1"/>
            <a:r>
              <a:rPr lang="en-US" dirty="0">
                <a:hlinkClick r:id="rId2"/>
              </a:rPr>
              <a:t>http://hl7.org/fhir/operations.html</a:t>
            </a:r>
            <a:r>
              <a:rPr lang="en-US" dirty="0"/>
              <a:t> </a:t>
            </a:r>
          </a:p>
          <a:p>
            <a:r>
              <a:rPr lang="en-US" dirty="0"/>
              <a:t>For instance,</a:t>
            </a:r>
          </a:p>
          <a:p>
            <a:pPr lvl="1"/>
            <a:r>
              <a:rPr lang="en-US" dirty="0"/>
              <a:t>$validate</a:t>
            </a:r>
          </a:p>
          <a:p>
            <a:pPr lvl="1"/>
            <a:r>
              <a:rPr lang="en-US" dirty="0"/>
              <a:t>$expand</a:t>
            </a:r>
          </a:p>
          <a:p>
            <a:pPr lvl="1"/>
            <a:r>
              <a:rPr lang="en-US" dirty="0"/>
              <a:t>$everything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>
                <a:hlinkClick r:id="rId3"/>
              </a:rPr>
              <a:t>http://fhirtest.uhn.ca/baseDstu3/ValueSet/condition-code/$expand?filter=asthma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137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7322395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FHIR resources with SOA patterns</a:t>
            </a:r>
          </a:p>
          <a:p>
            <a:r>
              <a:rPr lang="en-US" dirty="0"/>
              <a:t>More complex environments</a:t>
            </a:r>
          </a:p>
          <a:p>
            <a:r>
              <a:rPr lang="en-US" dirty="0">
                <a:hlinkClick r:id="rId2"/>
              </a:rPr>
              <a:t>http://hl7.org/fhir/services.html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138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2871810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Profiles and validation</a:t>
            </a:r>
            <a:endParaRPr lang="en-GB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46313" y="2895601"/>
            <a:ext cx="7772400" cy="1500187"/>
          </a:xfrm>
        </p:spPr>
        <p:txBody>
          <a:bodyPr/>
          <a:lstStyle/>
          <a:p>
            <a:r>
              <a:rPr lang="en-GB"/>
              <a:t>Short introduction to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5594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clinFHIR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Designed to support the Clinicians on FHIR events</a:t>
            </a:r>
          </a:p>
          <a:p>
            <a:r>
              <a:rPr lang="en-US" dirty="0"/>
              <a:t>A suite of educational tools</a:t>
            </a:r>
          </a:p>
          <a:p>
            <a:pPr lvl="1"/>
            <a:r>
              <a:rPr lang="en-US" dirty="0"/>
              <a:t>View resource instances</a:t>
            </a:r>
          </a:p>
          <a:p>
            <a:pPr lvl="1"/>
            <a:r>
              <a:rPr lang="en-US" dirty="0"/>
              <a:t>Build resource</a:t>
            </a:r>
          </a:p>
          <a:p>
            <a:pPr lvl="1"/>
            <a:r>
              <a:rPr lang="en-US" dirty="0"/>
              <a:t>View Profile</a:t>
            </a:r>
          </a:p>
          <a:p>
            <a:pPr lvl="1"/>
            <a:r>
              <a:rPr lang="en-US" dirty="0"/>
              <a:t>Build simple profile</a:t>
            </a:r>
          </a:p>
          <a:p>
            <a:pPr lvl="1"/>
            <a:r>
              <a:rPr lang="en-US" dirty="0"/>
              <a:t>Build simple </a:t>
            </a:r>
            <a:r>
              <a:rPr lang="en-US" dirty="0" err="1"/>
              <a:t>valueset</a:t>
            </a:r>
            <a:endParaRPr lang="en-US" dirty="0"/>
          </a:p>
          <a:p>
            <a:r>
              <a:rPr lang="en-US" dirty="0">
                <a:hlinkClick r:id="rId2"/>
              </a:rPr>
              <a:t>http://clinfhir.com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4579604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Profiling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900" dirty="0"/>
              <a:t>The base resource types are not intended to necessarily be used as-is</a:t>
            </a:r>
          </a:p>
          <a:p>
            <a:pPr lvl="1"/>
            <a:r>
              <a:rPr lang="en-US" sz="2200" dirty="0"/>
              <a:t>Many different contexts in healthcare</a:t>
            </a:r>
          </a:p>
          <a:p>
            <a:r>
              <a:rPr lang="en-US" sz="2900" dirty="0"/>
              <a:t>Specific implementations / Use Cases need to: </a:t>
            </a:r>
          </a:p>
          <a:p>
            <a:pPr lvl="1"/>
            <a:r>
              <a:rPr lang="en-US" sz="2200" dirty="0"/>
              <a:t>Extend resources</a:t>
            </a:r>
          </a:p>
          <a:p>
            <a:pPr lvl="1"/>
            <a:r>
              <a:rPr lang="en-US" sz="2200" dirty="0"/>
              <a:t>Constrain resources</a:t>
            </a:r>
          </a:p>
          <a:p>
            <a:pPr lvl="1"/>
            <a:r>
              <a:rPr lang="en-US" sz="2200" dirty="0"/>
              <a:t>Specify code sets / terminologies</a:t>
            </a:r>
          </a:p>
          <a:p>
            <a:pPr lvl="1"/>
            <a:r>
              <a:rPr lang="en-US" sz="2200" dirty="0"/>
              <a:t>Specify resources used</a:t>
            </a:r>
          </a:p>
          <a:p>
            <a:r>
              <a:rPr lang="en-US" sz="2900" dirty="0"/>
              <a:t>Multiple supporting artifacts in FHIR</a:t>
            </a:r>
          </a:p>
          <a:p>
            <a:pPr lvl="1"/>
            <a:r>
              <a:rPr lang="en-US" sz="2200" dirty="0"/>
              <a:t>‘Conformance’ resources</a:t>
            </a:r>
          </a:p>
          <a:p>
            <a:r>
              <a:rPr lang="en-US" sz="2900" dirty="0"/>
              <a:t>FHIR is a platform specification</a:t>
            </a:r>
          </a:p>
          <a:p>
            <a:pPr lvl="1"/>
            <a:r>
              <a:rPr lang="en-US" sz="2200" dirty="0"/>
              <a:t>Profiles adapt it to specific purposes</a:t>
            </a:r>
          </a:p>
          <a:p>
            <a:pPr lvl="1"/>
            <a:r>
              <a:rPr lang="en-US" sz="2200" dirty="0"/>
              <a:t>Doesn’t change wire format</a:t>
            </a:r>
          </a:p>
          <a:p>
            <a:r>
              <a:rPr lang="en-US" sz="2900" dirty="0"/>
              <a:t>Discoverability / Manage expectations</a:t>
            </a:r>
          </a:p>
          <a:p>
            <a:r>
              <a:rPr lang="en-US" sz="2900" dirty="0"/>
              <a:t>Profiling increasingly important</a:t>
            </a:r>
          </a:p>
          <a:p>
            <a:pPr lvl="1"/>
            <a:r>
              <a:rPr lang="en-US" sz="2200" dirty="0"/>
              <a:t>Allows clinicians to express requirements</a:t>
            </a:r>
          </a:p>
          <a:p>
            <a:pPr lvl="1"/>
            <a:r>
              <a:rPr lang="en-US" sz="2200" dirty="0"/>
              <a:t>Tooling supports Clinicians and Analysts involvement</a:t>
            </a:r>
          </a:p>
          <a:p>
            <a:r>
              <a:rPr lang="en-US" sz="2900" dirty="0"/>
              <a:t>Whole spec build on profiling infrastructure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89166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Claiming conformance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Profiles are like a template</a:t>
            </a:r>
          </a:p>
          <a:p>
            <a:pPr lvl="1"/>
            <a:r>
              <a:rPr lang="en-US" sz="2000" dirty="0"/>
              <a:t>Servers indicate what profiles they support</a:t>
            </a:r>
          </a:p>
          <a:p>
            <a:pPr lvl="1"/>
            <a:r>
              <a:rPr lang="en-US" sz="2000" dirty="0"/>
              <a:t>Clients can interrogate servers</a:t>
            </a:r>
          </a:p>
          <a:p>
            <a:pPr lvl="2"/>
            <a:r>
              <a:rPr lang="en-US" sz="1800" dirty="0" err="1"/>
              <a:t>CapabilityStatement</a:t>
            </a:r>
            <a:r>
              <a:rPr lang="en-US" sz="1800" dirty="0"/>
              <a:t> resource lists supported profiles</a:t>
            </a:r>
          </a:p>
          <a:p>
            <a:r>
              <a:rPr lang="en-US" sz="2400" dirty="0"/>
              <a:t>Resource instances can ‘claim conformance’ to 1 or more profiles</a:t>
            </a:r>
          </a:p>
          <a:p>
            <a:pPr lvl="1"/>
            <a:r>
              <a:rPr lang="en-US" sz="2000" dirty="0"/>
              <a:t>Libraries developed to test this</a:t>
            </a:r>
          </a:p>
          <a:p>
            <a:pPr lvl="1"/>
            <a:r>
              <a:rPr lang="en-US" sz="2000" dirty="0"/>
              <a:t>Can be conformant without claiming</a:t>
            </a:r>
          </a:p>
          <a:p>
            <a:r>
              <a:rPr lang="en-US" sz="2400" dirty="0"/>
              <a:t>Profiles restrictions</a:t>
            </a:r>
          </a:p>
          <a:p>
            <a:pPr lvl="1"/>
            <a:r>
              <a:rPr lang="en-US" sz="2000" dirty="0"/>
              <a:t>Can define additional constraints to an element</a:t>
            </a:r>
          </a:p>
          <a:p>
            <a:pPr lvl="1"/>
            <a:r>
              <a:rPr lang="en-US" sz="2000" dirty="0"/>
              <a:t>Cannot alter or remove existing constraints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215897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Extensions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28799"/>
            <a:ext cx="11176000" cy="4696543"/>
          </a:xfrm>
        </p:spPr>
        <p:txBody>
          <a:bodyPr/>
          <a:lstStyle/>
          <a:p>
            <a:r>
              <a:rPr lang="en-US" sz="2400" dirty="0"/>
              <a:t>Only most common elements in base resource</a:t>
            </a:r>
          </a:p>
          <a:p>
            <a:pPr lvl="1"/>
            <a:r>
              <a:rPr lang="en-US" sz="2000" dirty="0"/>
              <a:t>Keeps the resources small</a:t>
            </a:r>
          </a:p>
          <a:p>
            <a:pPr lvl="1"/>
            <a:r>
              <a:rPr lang="en-US" sz="2000" dirty="0"/>
              <a:t>(Adding everything was the problem with version 3)</a:t>
            </a:r>
          </a:p>
          <a:p>
            <a:r>
              <a:rPr lang="en-US" sz="2400" dirty="0"/>
              <a:t>Extensions allow other elements to be defined</a:t>
            </a:r>
          </a:p>
          <a:p>
            <a:pPr lvl="1"/>
            <a:r>
              <a:rPr lang="en-US" sz="2000" dirty="0"/>
              <a:t>Same capabilities as core elements</a:t>
            </a:r>
          </a:p>
          <a:p>
            <a:pPr lvl="2"/>
            <a:r>
              <a:rPr lang="en-US" sz="1800" dirty="0"/>
              <a:t>Including resource references and terminology bindings</a:t>
            </a:r>
          </a:p>
          <a:p>
            <a:pPr lvl="1"/>
            <a:r>
              <a:rPr lang="en-US" sz="2000" dirty="0"/>
              <a:t>Can extend properties and data types as well as the resource</a:t>
            </a:r>
          </a:p>
          <a:p>
            <a:r>
              <a:rPr lang="en-US" sz="2400" dirty="0"/>
              <a:t>Extensions are normal</a:t>
            </a:r>
          </a:p>
          <a:p>
            <a:pPr lvl="1"/>
            <a:r>
              <a:rPr lang="en-US" sz="2000" dirty="0"/>
              <a:t>Expect all real implementations to use extensions</a:t>
            </a:r>
          </a:p>
          <a:p>
            <a:r>
              <a:rPr lang="en-US" sz="2400" dirty="0"/>
              <a:t>‘normal’ and </a:t>
            </a:r>
            <a:r>
              <a:rPr lang="en-US" sz="2400" dirty="0" err="1"/>
              <a:t>modifierExtensions</a:t>
            </a:r>
            <a:endParaRPr lang="en-US" sz="2400" dirty="0"/>
          </a:p>
          <a:p>
            <a:pPr lvl="1"/>
            <a:r>
              <a:rPr lang="en-US" sz="2000" dirty="0"/>
              <a:t>Normal extensions can be ignored by a recipient</a:t>
            </a:r>
          </a:p>
          <a:p>
            <a:pPr lvl="1"/>
            <a:r>
              <a:rPr lang="en-US" sz="2000" dirty="0"/>
              <a:t>Unknown </a:t>
            </a:r>
            <a:r>
              <a:rPr lang="en-US" sz="2000" dirty="0" err="1"/>
              <a:t>modifierExtensions</a:t>
            </a:r>
            <a:r>
              <a:rPr lang="en-US" sz="2000" dirty="0"/>
              <a:t> cannot be ignored</a:t>
            </a:r>
          </a:p>
        </p:txBody>
      </p:sp>
    </p:spTree>
    <p:extLst>
      <p:ext uri="{BB962C8B-B14F-4D97-AF65-F5344CB8AC3E}">
        <p14:creationId xmlns:p14="http://schemas.microsoft.com/office/powerpoint/2010/main" val="245423884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Quick look at extensions</a:t>
            </a:r>
            <a:endParaRPr lang="en-GB" dirty="0"/>
          </a:p>
        </p:txBody>
      </p:sp>
      <p:pic>
        <p:nvPicPr>
          <p:cNvPr id="43" name="Content Placeholder 26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E074"/>
              </a:clrFrom>
              <a:clrTo>
                <a:srgbClr val="FFE07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183"/>
          <a:stretch/>
        </p:blipFill>
        <p:spPr>
          <a:xfrm>
            <a:off x="2436840" y="1741715"/>
            <a:ext cx="7139901" cy="4789715"/>
          </a:xfrm>
          <a:prstGeom prst="rect">
            <a:avLst/>
          </a:prstGeom>
        </p:spPr>
      </p:pic>
      <p:sp>
        <p:nvSpPr>
          <p:cNvPr id="44" name="Rounded Rectangle 43"/>
          <p:cNvSpPr/>
          <p:nvPr/>
        </p:nvSpPr>
        <p:spPr bwMode="auto">
          <a:xfrm>
            <a:off x="1866900" y="1715400"/>
            <a:ext cx="7696200" cy="4837800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46" name="Rectangle 10"/>
          <p:cNvSpPr/>
          <p:nvPr/>
        </p:nvSpPr>
        <p:spPr bwMode="auto">
          <a:xfrm>
            <a:off x="4343400" y="2743200"/>
            <a:ext cx="3494048" cy="2667000"/>
          </a:xfrm>
          <a:prstGeom prst="roundRect">
            <a:avLst>
              <a:gd name="adj" fmla="val 6712"/>
            </a:avLst>
          </a:prstGeom>
          <a:ln w="25400">
            <a:headEnd type="none" w="med" len="med"/>
            <a:tailEnd type="none" w="med" len="med"/>
          </a:ln>
          <a:effectLst>
            <a:outerShdw blurRad="76200" dist="889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chemeClr val="tx1"/>
                </a:solidFill>
                <a:latin typeface="Arial" charset="0"/>
              </a:rPr>
              <a:t>Resource</a:t>
            </a:r>
          </a:p>
          <a:p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endParaRPr lang="en-US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7" name="Rectangle 11"/>
          <p:cNvSpPr/>
          <p:nvPr/>
        </p:nvSpPr>
        <p:spPr bwMode="auto">
          <a:xfrm>
            <a:off x="6006791" y="2850067"/>
            <a:ext cx="1681975" cy="70159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chemeClr val="tx1"/>
                </a:solidFill>
                <a:latin typeface="Arial" charset="0"/>
              </a:rPr>
              <a:t>Narrative</a:t>
            </a:r>
          </a:p>
        </p:txBody>
      </p:sp>
      <p:sp>
        <p:nvSpPr>
          <p:cNvPr id="50" name="Rectangle 14"/>
          <p:cNvSpPr/>
          <p:nvPr/>
        </p:nvSpPr>
        <p:spPr bwMode="auto">
          <a:xfrm>
            <a:off x="4417743" y="4155688"/>
            <a:ext cx="1440365" cy="70159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chemeClr val="tx1"/>
                </a:solidFill>
                <a:latin typeface="Arial" charset="0"/>
              </a:rPr>
              <a:t>Extensions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127039" y="2196567"/>
            <a:ext cx="2202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Metadata</a:t>
            </a:r>
            <a:endParaRPr lang="nl-NL" dirty="0"/>
          </a:p>
        </p:txBody>
      </p:sp>
      <p:sp>
        <p:nvSpPr>
          <p:cNvPr id="48" name="Rectangle 12"/>
          <p:cNvSpPr/>
          <p:nvPr/>
        </p:nvSpPr>
        <p:spPr bwMode="auto">
          <a:xfrm>
            <a:off x="6006791" y="3700347"/>
            <a:ext cx="1681975" cy="148682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chemeClr val="tx1"/>
                </a:solidFill>
                <a:latin typeface="Arial" charset="0"/>
              </a:rPr>
              <a:t>Elements</a:t>
            </a:r>
          </a:p>
        </p:txBody>
      </p:sp>
      <p:sp>
        <p:nvSpPr>
          <p:cNvPr id="49" name="Rectangle 13"/>
          <p:cNvSpPr/>
          <p:nvPr/>
        </p:nvSpPr>
        <p:spPr bwMode="auto">
          <a:xfrm>
            <a:off x="6135919" y="4259069"/>
            <a:ext cx="1404165" cy="70159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chemeClr val="tx1"/>
                </a:solidFill>
                <a:latin typeface="Arial" charset="0"/>
              </a:rPr>
              <a:t>Extensions</a:t>
            </a:r>
          </a:p>
        </p:txBody>
      </p:sp>
    </p:spTree>
    <p:extLst>
      <p:ext uri="{BB962C8B-B14F-4D97-AF65-F5344CB8AC3E}">
        <p14:creationId xmlns:p14="http://schemas.microsoft.com/office/powerpoint/2010/main" val="401843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utoRev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49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7528" y="332657"/>
            <a:ext cx="6915472" cy="1152128"/>
          </a:xfrm>
        </p:spPr>
        <p:txBody>
          <a:bodyPr>
            <a:normAutofit/>
          </a:bodyPr>
          <a:lstStyle/>
          <a:p>
            <a:r>
              <a:rPr lang="en-GB"/>
              <a:t>Extending a multiple birth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92751" y="2362201"/>
            <a:ext cx="8377336" cy="2549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507088" y="2322712"/>
            <a:ext cx="3757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b="1" dirty="0" err="1"/>
              <a:t>Key</a:t>
            </a:r>
            <a:r>
              <a:rPr lang="nl-NL" dirty="0"/>
              <a:t> = </a:t>
            </a:r>
            <a:r>
              <a:rPr lang="nl-NL" dirty="0" err="1"/>
              <a:t>location</a:t>
            </a:r>
            <a:r>
              <a:rPr lang="nl-NL" dirty="0"/>
              <a:t> of </a:t>
            </a:r>
            <a:r>
              <a:rPr lang="nl-NL" dirty="0" err="1"/>
              <a:t>formal</a:t>
            </a:r>
            <a:r>
              <a:rPr lang="nl-NL" dirty="0"/>
              <a:t> </a:t>
            </a:r>
            <a:r>
              <a:rPr lang="nl-NL" dirty="0" err="1"/>
              <a:t>definition</a:t>
            </a:r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5335869" y="4184040"/>
            <a:ext cx="4111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b="1" dirty="0"/>
              <a:t>Value</a:t>
            </a:r>
            <a:r>
              <a:rPr lang="nl-NL" dirty="0"/>
              <a:t> = </a:t>
            </a:r>
            <a:r>
              <a:rPr lang="nl-NL" dirty="0" err="1"/>
              <a:t>value</a:t>
            </a:r>
            <a:r>
              <a:rPr lang="nl-NL" dirty="0"/>
              <a:t> </a:t>
            </a:r>
            <a:r>
              <a:rPr lang="nl-NL" dirty="0" err="1"/>
              <a:t>according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definition</a:t>
            </a:r>
            <a:endParaRPr lang="nl-NL" dirty="0"/>
          </a:p>
        </p:txBody>
      </p:sp>
      <p:sp>
        <p:nvSpPr>
          <p:cNvPr id="14" name="Rounded Rectangle 13"/>
          <p:cNvSpPr/>
          <p:nvPr/>
        </p:nvSpPr>
        <p:spPr>
          <a:xfrm>
            <a:off x="2286001" y="3201859"/>
            <a:ext cx="7825073" cy="88853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6751712" y="2837997"/>
            <a:ext cx="639688" cy="484311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4800600" y="3824001"/>
            <a:ext cx="1008112" cy="360039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59146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Complex extensions</a:t>
            </a:r>
            <a:endParaRPr lang="en-GB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004" y="1988840"/>
            <a:ext cx="8105979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150373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Profiling a resource</a:t>
            </a:r>
            <a:endParaRPr lang="nl-NL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349292"/>
            <a:ext cx="4438650" cy="460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446008" y="1724602"/>
            <a:ext cx="39171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Specify that the identifier uses the NHI – and is required</a:t>
            </a:r>
          </a:p>
          <a:p>
            <a:endParaRPr lang="en-US" dirty="0"/>
          </a:p>
          <a:p>
            <a:r>
              <a:rPr lang="en-US" dirty="0"/>
              <a:t>Limit names to just 1 (instead of 0..*)</a:t>
            </a:r>
          </a:p>
          <a:p>
            <a:endParaRPr lang="en-US" dirty="0"/>
          </a:p>
          <a:p>
            <a:r>
              <a:rPr lang="en-US" dirty="0"/>
              <a:t>Limit </a:t>
            </a:r>
            <a:r>
              <a:rPr lang="en-US" dirty="0" err="1"/>
              <a:t>maritalStatus</a:t>
            </a:r>
            <a:r>
              <a:rPr lang="en-US" dirty="0"/>
              <a:t> to different set of codes (</a:t>
            </a:r>
            <a:r>
              <a:rPr lang="en-US" dirty="0" err="1"/>
              <a:t>ValueSet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Multiple Birth indicator only </a:t>
            </a:r>
            <a:r>
              <a:rPr lang="en-US" dirty="0" err="1"/>
              <a:t>boolean</a:t>
            </a:r>
            <a:endParaRPr lang="en-US" dirty="0"/>
          </a:p>
          <a:p>
            <a:endParaRPr lang="en-US" dirty="0"/>
          </a:p>
          <a:p>
            <a:r>
              <a:rPr lang="en-US" dirty="0"/>
              <a:t>Indicate photo not supported</a:t>
            </a:r>
          </a:p>
          <a:p>
            <a:endParaRPr lang="en-US" dirty="0"/>
          </a:p>
          <a:p>
            <a:r>
              <a:rPr lang="en-US" dirty="0"/>
              <a:t>Add an extension to support “Ethnicity”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 flipH="1">
            <a:off x="4124328" y="1958889"/>
            <a:ext cx="2321683" cy="15240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 bwMode="auto">
          <a:xfrm flipH="1" flipV="1">
            <a:off x="3886200" y="2416089"/>
            <a:ext cx="2550284" cy="327111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</p:cNvCxnSpPr>
          <p:nvPr/>
        </p:nvCxnSpPr>
        <p:spPr bwMode="auto">
          <a:xfrm flipH="1">
            <a:off x="5867400" y="3505200"/>
            <a:ext cx="578608" cy="511091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 bwMode="auto">
          <a:xfrm flipH="1">
            <a:off x="3886202" y="5410200"/>
            <a:ext cx="2550282" cy="832824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985000" y="5892224"/>
            <a:ext cx="3683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Note: hardly any mandatory elements in the core spec!</a:t>
            </a:r>
            <a:endParaRPr lang="nl-NL" sz="1600" i="1" dirty="0"/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 bwMode="auto">
          <a:xfrm flipH="1">
            <a:off x="3700842" y="4634357"/>
            <a:ext cx="2735642" cy="1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</p:cNvCxnSpPr>
          <p:nvPr/>
        </p:nvCxnSpPr>
        <p:spPr bwMode="auto">
          <a:xfrm flipH="1">
            <a:off x="4724404" y="4114800"/>
            <a:ext cx="1721604" cy="147022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418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4-21 at 5.57.4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944" y="1930400"/>
            <a:ext cx="4545264" cy="355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52600"/>
            <a:ext cx="5715000" cy="2895600"/>
          </a:xfrm>
        </p:spPr>
        <p:txBody>
          <a:bodyPr/>
          <a:lstStyle/>
          <a:p>
            <a:r>
              <a:rPr lang="en-US" sz="2400" dirty="0"/>
              <a:t>Specifies repeating elements</a:t>
            </a:r>
          </a:p>
          <a:p>
            <a:pPr lvl="1"/>
            <a:r>
              <a:rPr lang="en-US" sz="2000" dirty="0"/>
              <a:t>Example: Blood Pressure (</a:t>
            </a:r>
            <a:r>
              <a:rPr lang="en-US" sz="2000" dirty="0" err="1"/>
              <a:t>Observation.component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Composition (document sections)</a:t>
            </a:r>
          </a:p>
          <a:p>
            <a:r>
              <a:rPr lang="en-US" sz="2400" dirty="0"/>
              <a:t>Constrains data types</a:t>
            </a:r>
          </a:p>
          <a:p>
            <a:pPr lvl="1"/>
            <a:r>
              <a:rPr lang="en-US" sz="2000" dirty="0"/>
              <a:t>Example: </a:t>
            </a:r>
            <a:r>
              <a:rPr lang="en-US" sz="2000" dirty="0" err="1"/>
              <a:t>MedicationDispense.medication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147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8478106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148</a:t>
            </a:fld>
            <a:endParaRPr lang="en-CA" dirty="0"/>
          </a:p>
        </p:txBody>
      </p:sp>
      <p:pic>
        <p:nvPicPr>
          <p:cNvPr id="5" name="Picture 4" descr="Screen Shot 2016-05-02 at 6.26.1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99"/>
          <a:stretch/>
        </p:blipFill>
        <p:spPr>
          <a:xfrm>
            <a:off x="1981200" y="1757905"/>
            <a:ext cx="8229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4369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‘Conformance’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StructureDefinition</a:t>
            </a:r>
          </a:p>
          <a:p>
            <a:pPr lvl="1"/>
            <a:r>
              <a:rPr lang="en-US" dirty="0"/>
              <a:t>The resource that ‘defines’ a resource</a:t>
            </a:r>
          </a:p>
          <a:p>
            <a:pPr lvl="2"/>
            <a:r>
              <a:rPr lang="en-US" dirty="0"/>
              <a:t>core and ‘profiled’</a:t>
            </a:r>
          </a:p>
          <a:p>
            <a:pPr lvl="2"/>
            <a:r>
              <a:rPr lang="en-US" dirty="0"/>
              <a:t>also used for extensions</a:t>
            </a:r>
          </a:p>
          <a:p>
            <a:pPr lvl="2"/>
            <a:r>
              <a:rPr lang="en-US" dirty="0"/>
              <a:t>describes binding to </a:t>
            </a:r>
            <a:r>
              <a:rPr lang="en-US" dirty="0" err="1"/>
              <a:t>ValueSets</a:t>
            </a:r>
            <a:endParaRPr lang="en-US" dirty="0"/>
          </a:p>
          <a:p>
            <a:r>
              <a:rPr lang="en-US" dirty="0"/>
              <a:t>ValueSet</a:t>
            </a:r>
          </a:p>
          <a:p>
            <a:pPr lvl="1"/>
            <a:r>
              <a:rPr lang="en-US" dirty="0"/>
              <a:t>Options for coded elements</a:t>
            </a:r>
          </a:p>
          <a:p>
            <a:r>
              <a:rPr lang="en-US" dirty="0" err="1"/>
              <a:t>NamingSystem</a:t>
            </a:r>
            <a:endParaRPr lang="en-US" dirty="0"/>
          </a:p>
          <a:p>
            <a:pPr lvl="1"/>
            <a:r>
              <a:rPr lang="en-US" dirty="0"/>
              <a:t>Defines system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149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63357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Community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HL7 FHIR Foundation – </a:t>
            </a:r>
            <a:r>
              <a:rPr lang="en-US" dirty="0">
                <a:hlinkClick r:id="rId3"/>
              </a:rPr>
              <a:t>http://www.fhir.org</a:t>
            </a:r>
            <a:r>
              <a:rPr lang="en-US" dirty="0"/>
              <a:t> </a:t>
            </a:r>
          </a:p>
          <a:p>
            <a:r>
              <a:rPr lang="en-US" dirty="0"/>
              <a:t>FHIR Chat (</a:t>
            </a:r>
            <a:r>
              <a:rPr lang="en-US" dirty="0" err="1"/>
              <a:t>Zulip</a:t>
            </a:r>
            <a:r>
              <a:rPr lang="en-US" dirty="0"/>
              <a:t>) – </a:t>
            </a:r>
            <a:r>
              <a:rPr lang="en-US" dirty="0">
                <a:hlinkClick r:id="rId4"/>
              </a:rPr>
              <a:t>https://chat.fhir.org</a:t>
            </a:r>
            <a:r>
              <a:rPr lang="en-US" dirty="0"/>
              <a:t> </a:t>
            </a:r>
          </a:p>
          <a:p>
            <a:r>
              <a:rPr lang="en-US" dirty="0"/>
              <a:t>FHIR Community Forum – </a:t>
            </a:r>
            <a:r>
              <a:rPr lang="en-US" dirty="0">
                <a:hlinkClick r:id="rId5"/>
              </a:rPr>
              <a:t>http://community.fhir.org</a:t>
            </a:r>
            <a:r>
              <a:rPr lang="en-US" dirty="0"/>
              <a:t> </a:t>
            </a:r>
          </a:p>
          <a:p>
            <a:r>
              <a:rPr lang="en-US" dirty="0"/>
              <a:t>FHIR </a:t>
            </a:r>
            <a:r>
              <a:rPr lang="en-US" dirty="0" err="1"/>
              <a:t>Listsrv</a:t>
            </a:r>
            <a:r>
              <a:rPr lang="en-US" dirty="0"/>
              <a:t> – fhir@lists.hl7.org </a:t>
            </a:r>
          </a:p>
          <a:p>
            <a:r>
              <a:rPr lang="en-US" dirty="0"/>
              <a:t>FHIR Wiki – </a:t>
            </a:r>
            <a:r>
              <a:rPr lang="en-US" dirty="0">
                <a:hlinkClick r:id="rId6"/>
              </a:rPr>
              <a:t>http://wiki.hl7.org/index.php?title=FHIR</a:t>
            </a:r>
            <a:r>
              <a:rPr lang="en-US" dirty="0"/>
              <a:t> </a:t>
            </a:r>
          </a:p>
          <a:p>
            <a:r>
              <a:rPr lang="en-US" dirty="0"/>
              <a:t>FHIR </a:t>
            </a:r>
            <a:r>
              <a:rPr lang="en-US" dirty="0" err="1"/>
              <a:t>gForge</a:t>
            </a:r>
            <a:r>
              <a:rPr lang="en-US" dirty="0"/>
              <a:t> Tracker – </a:t>
            </a:r>
            <a:r>
              <a:rPr lang="en-US" dirty="0">
                <a:hlinkClick r:id="rId7"/>
              </a:rPr>
              <a:t>http://wiki.hl7.org/index.php?title=FHIR_gForge_Tracker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8578082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150</a:t>
            </a:fld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4800600" y="5486401"/>
            <a:ext cx="22432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URI </a:t>
            </a:r>
            <a:r>
              <a:rPr lang="en-GB" sz="2400" dirty="0" err="1"/>
              <a:t>vs</a:t>
            </a:r>
            <a:r>
              <a:rPr lang="en-GB" sz="2400" dirty="0"/>
              <a:t> URL</a:t>
            </a:r>
          </a:p>
          <a:p>
            <a:pPr algn="ctr"/>
            <a:r>
              <a:rPr lang="en-GB" sz="2400" dirty="0"/>
              <a:t>Canonical URL</a:t>
            </a:r>
          </a:p>
        </p:txBody>
      </p:sp>
      <p:pic>
        <p:nvPicPr>
          <p:cNvPr id="10" name="Picture 9" descr="profi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59858"/>
            <a:ext cx="9144000" cy="380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5050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profiled resource Instance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151</a:t>
            </a:fld>
            <a:endParaRPr lang="en-CA" dirty="0"/>
          </a:p>
        </p:txBody>
      </p:sp>
      <p:sp>
        <p:nvSpPr>
          <p:cNvPr id="5" name="Rectangle 4"/>
          <p:cNvSpPr/>
          <p:nvPr/>
        </p:nvSpPr>
        <p:spPr>
          <a:xfrm>
            <a:off x="1981200" y="1600200"/>
            <a:ext cx="7162800" cy="4401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{</a:t>
            </a:r>
          </a:p>
          <a:p>
            <a:r>
              <a:rPr lang="en-US" sz="1400" dirty="0"/>
              <a:t>  "</a:t>
            </a:r>
            <a:r>
              <a:rPr lang="en-US" sz="1400" dirty="0" err="1"/>
              <a:t>resourceType</a:t>
            </a:r>
            <a:r>
              <a:rPr lang="en-US" sz="1400" dirty="0"/>
              <a:t>": "</a:t>
            </a:r>
            <a:r>
              <a:rPr lang="en-US" sz="1400" dirty="0" err="1"/>
              <a:t>AllergyIntolerance</a:t>
            </a:r>
            <a:r>
              <a:rPr lang="en-US" sz="1400" dirty="0"/>
              <a:t>",</a:t>
            </a:r>
          </a:p>
          <a:p>
            <a:r>
              <a:rPr lang="en-US" sz="1400" dirty="0"/>
              <a:t>  "meta": {</a:t>
            </a:r>
          </a:p>
          <a:p>
            <a:r>
              <a:rPr lang="en-US" sz="1400" dirty="0"/>
              <a:t>    "profile": [</a:t>
            </a:r>
          </a:p>
          <a:p>
            <a:r>
              <a:rPr lang="en-US" sz="1400" dirty="0"/>
              <a:t>      "http://fhir.hl7.org.nz/stu3/StructureDefinition/</a:t>
            </a:r>
            <a:r>
              <a:rPr lang="en-US" sz="1400" dirty="0" err="1"/>
              <a:t>ohAllergyIntolerance</a:t>
            </a:r>
            <a:r>
              <a:rPr lang="en-US" sz="1400" dirty="0"/>
              <a:t>"</a:t>
            </a:r>
          </a:p>
          <a:p>
            <a:r>
              <a:rPr lang="en-US" sz="1400" dirty="0"/>
              <a:t>    ]</a:t>
            </a:r>
          </a:p>
          <a:p>
            <a:r>
              <a:rPr lang="en-US" sz="1400" dirty="0"/>
              <a:t>  },</a:t>
            </a:r>
          </a:p>
          <a:p>
            <a:r>
              <a:rPr lang="en-US" sz="1400" dirty="0"/>
              <a:t>  "extension": [</a:t>
            </a:r>
          </a:p>
          <a:p>
            <a:r>
              <a:rPr lang="en-US" sz="1400" dirty="0"/>
              <a:t>    {</a:t>
            </a:r>
          </a:p>
          <a:p>
            <a:r>
              <a:rPr lang="en-US" sz="1400" dirty="0"/>
              <a:t>      "</a:t>
            </a:r>
            <a:r>
              <a:rPr lang="en-US" sz="1400" dirty="0" err="1"/>
              <a:t>url</a:t>
            </a:r>
            <a:r>
              <a:rPr lang="en-US" sz="1400" dirty="0"/>
              <a:t>": </a:t>
            </a:r>
            <a:r>
              <a:rPr lang="en-US" sz="1400" dirty="0">
                <a:hlinkClick r:id="rId2"/>
              </a:rPr>
              <a:t>http://fhir.hl7.org.nz/dstu3/StructureDefinition/al-certainty</a:t>
            </a:r>
            <a:r>
              <a:rPr lang="en-US" sz="1400" dirty="0"/>
              <a:t>”,</a:t>
            </a:r>
          </a:p>
          <a:p>
            <a:r>
              <a:rPr lang="en-US" sz="1400" dirty="0"/>
              <a:t>      "</a:t>
            </a:r>
            <a:r>
              <a:rPr lang="en-US" sz="1400" dirty="0" err="1"/>
              <a:t>valueCodeableConcept</a:t>
            </a:r>
            <a:r>
              <a:rPr lang="en-US" sz="1400" dirty="0"/>
              <a:t>": {</a:t>
            </a:r>
          </a:p>
          <a:p>
            <a:r>
              <a:rPr lang="en-US" sz="1400" dirty="0"/>
              <a:t>        "text": "really sure"</a:t>
            </a:r>
          </a:p>
          <a:p>
            <a:r>
              <a:rPr lang="en-US" sz="1400" dirty="0"/>
              <a:t>      }</a:t>
            </a:r>
          </a:p>
          <a:p>
            <a:r>
              <a:rPr lang="en-US" sz="1400" dirty="0"/>
              <a:t>    }</a:t>
            </a:r>
          </a:p>
          <a:p>
            <a:r>
              <a:rPr lang="en-US" sz="1400" dirty="0"/>
              <a:t>  ],</a:t>
            </a:r>
          </a:p>
          <a:p>
            <a:r>
              <a:rPr lang="en-US" sz="1400" dirty="0"/>
              <a:t>  "patient": {</a:t>
            </a:r>
          </a:p>
          <a:p>
            <a:r>
              <a:rPr lang="en-US" sz="1400" dirty="0"/>
              <a:t>    "reference": "Patient/14317",</a:t>
            </a:r>
          </a:p>
          <a:p>
            <a:r>
              <a:rPr lang="en-US" sz="1400" dirty="0"/>
              <a:t>    "display": "Eve E. Everywoman "</a:t>
            </a:r>
          </a:p>
          <a:p>
            <a:r>
              <a:rPr lang="en-US" sz="1400" dirty="0"/>
              <a:t>  }</a:t>
            </a:r>
          </a:p>
          <a:p>
            <a:r>
              <a:rPr lang="en-US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0247463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Validating a claim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only a claim…</a:t>
            </a:r>
          </a:p>
          <a:p>
            <a:r>
              <a:rPr lang="en-US" dirty="0"/>
              <a:t>Tooling (java) can check/confirm</a:t>
            </a:r>
          </a:p>
          <a:p>
            <a:pPr lvl="1"/>
            <a:r>
              <a:rPr lang="en-US" dirty="0"/>
              <a:t>One resource can be conformant to multiple profiles</a:t>
            </a:r>
          </a:p>
          <a:p>
            <a:r>
              <a:rPr lang="en-US" dirty="0"/>
              <a:t>For design, use $validate operation</a:t>
            </a:r>
          </a:p>
          <a:p>
            <a:pPr lvl="1"/>
            <a:r>
              <a:rPr lang="en-US" dirty="0">
                <a:hlinkClick r:id="rId2"/>
              </a:rPr>
              <a:t>http://hl7.org/fhir/resource-operations.html#validate</a:t>
            </a:r>
            <a:endParaRPr lang="en-US" dirty="0"/>
          </a:p>
          <a:p>
            <a:pPr lvl="1"/>
            <a:r>
              <a:rPr lang="en-US" dirty="0"/>
              <a:t>Or use XML schema / </a:t>
            </a:r>
            <a:r>
              <a:rPr lang="en-US" dirty="0" err="1"/>
              <a:t>schematron</a:t>
            </a:r>
            <a:endParaRPr lang="en-US" dirty="0"/>
          </a:p>
          <a:p>
            <a:pPr lvl="1"/>
            <a:r>
              <a:rPr lang="en-US" dirty="0"/>
              <a:t>Or java validator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152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2443145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(Distributed) validation</a:t>
            </a:r>
            <a:endParaRPr lang="en-GB" dirty="0"/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844826"/>
            <a:ext cx="1357190" cy="2261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http://icons.iconarchive.com/icons/icons-land/vista-hardware-devices/256/Home-Server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16" y="2214736"/>
            <a:ext cx="1790328" cy="179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59899" y="1979548"/>
            <a:ext cx="146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App’s server</a:t>
            </a:r>
            <a:endParaRPr lang="nl-NL" dirty="0"/>
          </a:p>
        </p:txBody>
      </p:sp>
      <p:sp>
        <p:nvSpPr>
          <p:cNvPr id="7" name="Right Arrow 6"/>
          <p:cNvSpPr/>
          <p:nvPr/>
        </p:nvSpPr>
        <p:spPr bwMode="auto">
          <a:xfrm>
            <a:off x="3359696" y="2743201"/>
            <a:ext cx="1800200" cy="103211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dirty="0"/>
              <a:t>Store &amp;</a:t>
            </a:r>
          </a:p>
          <a:p>
            <a:r>
              <a:rPr lang="en-US" sz="1400" dirty="0"/>
              <a:t>Validate</a:t>
            </a:r>
            <a:endParaRPr lang="nl-NL" sz="1400" dirty="0"/>
          </a:p>
        </p:txBody>
      </p:sp>
      <p:pic>
        <p:nvPicPr>
          <p:cNvPr id="9" name="Picture 2" descr="http://icons.iconarchive.com/icons/icons-land/vista-hardware-devices/256/Home-Server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072" y="3294856"/>
            <a:ext cx="1790328" cy="179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432915" y="2936367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Country validation server</a:t>
            </a:r>
            <a:endParaRPr lang="nl-NL" dirty="0"/>
          </a:p>
        </p:txBody>
      </p:sp>
      <p:sp>
        <p:nvSpPr>
          <p:cNvPr id="11" name="Right Arrow 10"/>
          <p:cNvSpPr/>
          <p:nvPr/>
        </p:nvSpPr>
        <p:spPr bwMode="auto">
          <a:xfrm rot="1780419">
            <a:off x="6752451" y="3302139"/>
            <a:ext cx="1224136" cy="775101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dirty="0"/>
              <a:t>Validate Y</a:t>
            </a:r>
            <a:endParaRPr lang="nl-NL" sz="1400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5231904" y="3236979"/>
            <a:ext cx="1368152" cy="337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/>
              <a:t>Profile X</a:t>
            </a:r>
            <a:endParaRPr lang="en-US" b="1" dirty="0"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8801236" y="4465284"/>
            <a:ext cx="1368152" cy="41151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/>
              <a:t>Profile Y</a:t>
            </a:r>
            <a:endParaRPr lang="en-US" b="1" dirty="0"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8040216" y="5157192"/>
            <a:ext cx="1368152" cy="4054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/>
              <a:t>Profile Y</a:t>
            </a:r>
            <a:endParaRPr lang="en-US" b="1" dirty="0">
              <a:latin typeface="Arial" charset="0"/>
            </a:endParaRPr>
          </a:p>
        </p:txBody>
      </p:sp>
      <p:sp>
        <p:nvSpPr>
          <p:cNvPr id="8" name="Bent-Up Arrow 7"/>
          <p:cNvSpPr/>
          <p:nvPr/>
        </p:nvSpPr>
        <p:spPr bwMode="auto">
          <a:xfrm rot="8936927" flipV="1">
            <a:off x="6667849" y="3647420"/>
            <a:ext cx="950896" cy="2398188"/>
          </a:xfrm>
          <a:prstGeom prst="bentUpArrow">
            <a:avLst>
              <a:gd name="adj1" fmla="val 28879"/>
              <a:gd name="adj2" fmla="val 18824"/>
              <a:gd name="adj3" fmla="val 27264"/>
            </a:avLst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6" name="TextBox 15"/>
          <p:cNvSpPr txBox="1"/>
          <p:nvPr/>
        </p:nvSpPr>
        <p:spPr>
          <a:xfrm rot="3514489">
            <a:off x="6082192" y="5003305"/>
            <a:ext cx="18352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Download &amp; Validate</a:t>
            </a:r>
            <a:endParaRPr lang="nl-NL" sz="1400" dirty="0"/>
          </a:p>
        </p:txBody>
      </p:sp>
      <p:sp>
        <p:nvSpPr>
          <p:cNvPr id="15" name="Flowchart: Card 14"/>
          <p:cNvSpPr/>
          <p:nvPr/>
        </p:nvSpPr>
        <p:spPr bwMode="auto">
          <a:xfrm rot="19871185">
            <a:off x="3384612" y="2324585"/>
            <a:ext cx="1069158" cy="504056"/>
          </a:xfrm>
          <a:prstGeom prst="flowChartPunchedCard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600" i="1" dirty="0"/>
              <a:t>Profile X</a:t>
            </a:r>
            <a:endParaRPr lang="nl-NL" dirty="0"/>
          </a:p>
        </p:txBody>
      </p:sp>
      <p:sp>
        <p:nvSpPr>
          <p:cNvPr id="17" name="Flowchart: Card 16"/>
          <p:cNvSpPr/>
          <p:nvPr/>
        </p:nvSpPr>
        <p:spPr bwMode="auto">
          <a:xfrm rot="19871185">
            <a:off x="4065822" y="2397177"/>
            <a:ext cx="1069158" cy="504056"/>
          </a:xfrm>
          <a:prstGeom prst="flowChartPunchedCard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600" i="1" dirty="0"/>
              <a:t>Profile 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0684199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 Guide: US Core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154</a:t>
            </a:fld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4724400" y="6156011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http://hl7.org/fhir/us/core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271196-B1A5-49A6-9B26-AE0C2BE0A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685751"/>
            <a:ext cx="9067800" cy="441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51671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Profiles: </a:t>
            </a:r>
            <a:r>
              <a:rPr lang="en-US" dirty="0" err="1"/>
              <a:t>clinFHIR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Profile</a:t>
            </a:r>
          </a:p>
          <a:p>
            <a:pPr lvl="1"/>
            <a:r>
              <a:rPr lang="en-US" dirty="0"/>
              <a:t>Look at structure</a:t>
            </a:r>
          </a:p>
          <a:p>
            <a:pPr lvl="1"/>
            <a:r>
              <a:rPr lang="en-US" dirty="0"/>
              <a:t>Build resource</a:t>
            </a:r>
          </a:p>
          <a:p>
            <a:pPr lvl="1"/>
            <a:endParaRPr lang="en-US" dirty="0"/>
          </a:p>
          <a:p>
            <a:r>
              <a:rPr lang="en-US" dirty="0">
                <a:hlinkClick r:id="rId2"/>
              </a:rPr>
              <a:t>http://clinfhir.com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155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8444203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Moving on…</a:t>
            </a:r>
          </a:p>
        </p:txBody>
      </p:sp>
    </p:spTree>
    <p:extLst>
      <p:ext uri="{BB962C8B-B14F-4D97-AF65-F5344CB8AC3E}">
        <p14:creationId xmlns:p14="http://schemas.microsoft.com/office/powerpoint/2010/main" val="41364940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R4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5000" y="1828800"/>
            <a:ext cx="7772400" cy="3733800"/>
          </a:xfrm>
        </p:spPr>
        <p:txBody>
          <a:bodyPr/>
          <a:lstStyle/>
          <a:p>
            <a:r>
              <a:rPr lang="en-US" dirty="0"/>
              <a:t>Some Normative content</a:t>
            </a:r>
          </a:p>
          <a:p>
            <a:r>
              <a:rPr lang="en-US" dirty="0"/>
              <a:t>Updated and new resources</a:t>
            </a:r>
          </a:p>
          <a:p>
            <a:r>
              <a:rPr lang="en-US" dirty="0"/>
              <a:t>Implementation Guides</a:t>
            </a:r>
          </a:p>
          <a:p>
            <a:r>
              <a:rPr lang="en-US" dirty="0"/>
              <a:t>Workflow</a:t>
            </a:r>
          </a:p>
          <a:p>
            <a:r>
              <a:rPr lang="en-US" dirty="0"/>
              <a:t>Reference links:</a:t>
            </a:r>
          </a:p>
          <a:p>
            <a:pPr lvl="1"/>
            <a:r>
              <a:rPr lang="en-US" dirty="0">
                <a:hlinkClick r:id="rId2"/>
              </a:rPr>
              <a:t>http://hl7.org/fhir/R4</a:t>
            </a:r>
            <a:r>
              <a:rPr lang="en-US" dirty="0"/>
              <a:t> or </a:t>
            </a:r>
            <a:r>
              <a:rPr lang="en-US" dirty="0">
                <a:hlinkClick r:id="rId3"/>
              </a:rPr>
              <a:t>http://hl7.org/fhir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4"/>
              </a:rPr>
              <a:t>https://onfhir.hl7.org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157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6897006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FHIR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FHIRPath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http://hl7.org/fhirpath</a:t>
            </a:r>
            <a:endParaRPr lang="en-US" dirty="0"/>
          </a:p>
          <a:p>
            <a:r>
              <a:rPr lang="en-US" dirty="0"/>
              <a:t>FHIR Mapping Language</a:t>
            </a:r>
          </a:p>
          <a:p>
            <a:pPr lvl="1"/>
            <a:r>
              <a:rPr lang="en-US" dirty="0">
                <a:hlinkClick r:id="rId3"/>
              </a:rPr>
              <a:t>http://hl7.org/fhir/mapping-language.html</a:t>
            </a:r>
            <a:endParaRPr lang="en-US" dirty="0"/>
          </a:p>
          <a:p>
            <a:r>
              <a:rPr lang="en-US" dirty="0"/>
              <a:t>CDS Hooks</a:t>
            </a:r>
          </a:p>
          <a:p>
            <a:pPr lvl="1"/>
            <a:r>
              <a:rPr lang="en-US" dirty="0">
                <a:hlinkClick r:id="rId4"/>
              </a:rPr>
              <a:t>https://cds-hooks.org</a:t>
            </a:r>
            <a:r>
              <a:rPr lang="en-US" dirty="0"/>
              <a:t> </a:t>
            </a:r>
          </a:p>
          <a:p>
            <a:r>
              <a:rPr lang="en-US" dirty="0"/>
              <a:t>SMART on FHIR</a:t>
            </a:r>
          </a:p>
          <a:p>
            <a:pPr lvl="1"/>
            <a:r>
              <a:rPr lang="en-US" dirty="0">
                <a:hlinkClick r:id="rId5"/>
              </a:rPr>
              <a:t>https://smarthealthit.org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158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3773429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avid Haye last image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0" b="8163"/>
          <a:stretch/>
        </p:blipFill>
        <p:spPr>
          <a:xfrm>
            <a:off x="1863897" y="1676400"/>
            <a:ext cx="8464211" cy="48768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1AE5241-433D-47D5-A1C7-4992EE950E83}"/>
              </a:ext>
            </a:extLst>
          </p:cNvPr>
          <p:cNvSpPr txBox="1">
            <a:spLocks/>
          </p:cNvSpPr>
          <p:nvPr/>
        </p:nvSpPr>
        <p:spPr bwMode="auto">
          <a:xfrm>
            <a:off x="431371" y="332657"/>
            <a:ext cx="8736971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1600" b="1" i="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marL="60325"/>
            <a:r>
              <a:rPr lang="en-US" sz="4000" b="0" dirty="0">
                <a:solidFill>
                  <a:schemeClr val="tx2"/>
                </a:solidFill>
                <a:latin typeface="+mj-lt"/>
                <a:cs typeface="+mj-cs"/>
              </a:rPr>
              <a:t>SMART on FHIR Example</a:t>
            </a:r>
          </a:p>
        </p:txBody>
      </p:sp>
    </p:spTree>
    <p:extLst>
      <p:ext uri="{BB962C8B-B14F-4D97-AF65-F5344CB8AC3E}">
        <p14:creationId xmlns:p14="http://schemas.microsoft.com/office/powerpoint/2010/main" val="329720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Elevator speech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FHIR is:</a:t>
            </a:r>
          </a:p>
          <a:p>
            <a:pPr lvl="1"/>
            <a:r>
              <a:rPr lang="en-US" dirty="0"/>
              <a:t>About clinical information exchange</a:t>
            </a:r>
          </a:p>
          <a:p>
            <a:pPr lvl="1"/>
            <a:r>
              <a:rPr lang="en-US" dirty="0"/>
              <a:t>“Resources” to represent clinical ‘things’</a:t>
            </a:r>
          </a:p>
          <a:p>
            <a:pPr lvl="1"/>
            <a:r>
              <a:rPr lang="en-US" dirty="0"/>
              <a:t>A well defined API supporting all paradigms</a:t>
            </a:r>
          </a:p>
          <a:p>
            <a:pPr lvl="1"/>
            <a:r>
              <a:rPr lang="en-US" dirty="0"/>
              <a:t>An incredible – international - community</a:t>
            </a:r>
          </a:p>
          <a:p>
            <a:pPr lvl="1"/>
            <a:r>
              <a:rPr lang="en-US" dirty="0"/>
              <a:t>Spreading like </a:t>
            </a:r>
            <a:r>
              <a:rPr lang="en-US" i="1" dirty="0"/>
              <a:t>&lt;insert pun here&gt;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804616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exposing a </a:t>
            </a:r>
            <a:r>
              <a:rPr lang="en-GB" dirty="0" err="1"/>
              <a:t>fhir</a:t>
            </a:r>
            <a:r>
              <a:rPr lang="en-GB" dirty="0"/>
              <a:t> service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FHIR in practice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1936603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32657"/>
            <a:ext cx="9067800" cy="1152128"/>
          </a:xfrm>
        </p:spPr>
        <p:txBody>
          <a:bodyPr/>
          <a:lstStyle/>
          <a:p>
            <a:r>
              <a:rPr lang="en-US" dirty="0"/>
              <a:t>Process for Organizations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Design / Gap analysis between internal data stores &amp; FHIR</a:t>
            </a:r>
          </a:p>
          <a:p>
            <a:pPr lvl="1"/>
            <a:r>
              <a:rPr lang="en-US" sz="2400" dirty="0"/>
              <a:t>Outcome = resources, extensions &amp; constraints</a:t>
            </a:r>
          </a:p>
          <a:p>
            <a:r>
              <a:rPr lang="en-US" sz="2800" dirty="0"/>
              <a:t>Find / build extensions &amp; publish</a:t>
            </a:r>
          </a:p>
          <a:p>
            <a:pPr lvl="1"/>
            <a:r>
              <a:rPr lang="en-US" sz="2400" dirty="0"/>
              <a:t>Which registries?</a:t>
            </a:r>
          </a:p>
          <a:p>
            <a:pPr lvl="1"/>
            <a:r>
              <a:rPr lang="en-US" sz="2400" dirty="0"/>
              <a:t>URI </a:t>
            </a:r>
            <a:r>
              <a:rPr lang="en-US" sz="2400" dirty="0" err="1"/>
              <a:t>vs</a:t>
            </a:r>
            <a:r>
              <a:rPr lang="en-US" sz="2400" dirty="0"/>
              <a:t> URL</a:t>
            </a:r>
          </a:p>
          <a:p>
            <a:r>
              <a:rPr lang="en-US" sz="2800" dirty="0"/>
              <a:t>Build &amp; publish profile 	</a:t>
            </a:r>
          </a:p>
          <a:p>
            <a:r>
              <a:rPr lang="en-US" sz="2800" dirty="0"/>
              <a:t>Update </a:t>
            </a:r>
            <a:r>
              <a:rPr lang="en-US" sz="2800" dirty="0" err="1"/>
              <a:t>CapabilityStatement</a:t>
            </a:r>
            <a:r>
              <a:rPr lang="en-US" sz="2800" dirty="0"/>
              <a:t> resource</a:t>
            </a:r>
          </a:p>
          <a:p>
            <a:pPr lvl="1"/>
            <a:r>
              <a:rPr lang="en-US" sz="2300" dirty="0"/>
              <a:t>Including operations</a:t>
            </a:r>
          </a:p>
          <a:p>
            <a:r>
              <a:rPr lang="en-US" sz="2800" dirty="0"/>
              <a:t>Use clinFHIR for samples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161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0948885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Architectures</a:t>
            </a:r>
          </a:p>
        </p:txBody>
      </p:sp>
      <p:cxnSp>
        <p:nvCxnSpPr>
          <p:cNvPr id="18" name="Straight Connector 17"/>
          <p:cNvCxnSpPr/>
          <p:nvPr/>
        </p:nvCxnSpPr>
        <p:spPr bwMode="auto">
          <a:xfrm flipH="1" flipV="1">
            <a:off x="3466926" y="4085392"/>
            <a:ext cx="10951" cy="10701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 bwMode="auto">
          <a:xfrm>
            <a:off x="3009824" y="4874475"/>
            <a:ext cx="936104" cy="6916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NL" sz="1400" b="1" dirty="0">
                <a:solidFill>
                  <a:srgbClr val="FFFFFF"/>
                </a:solidFill>
                <a:latin typeface="Arial" charset="0"/>
                <a:cs typeface="Arial" charset="0"/>
              </a:rPr>
              <a:t>FHIR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2575213" y="3683210"/>
            <a:ext cx="1440160" cy="59563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nl-NL" sz="1200" dirty="0">
                <a:solidFill>
                  <a:schemeClr val="tx1"/>
                </a:solidFill>
                <a:latin typeface="Arial" charset="0"/>
                <a:cs typeface="Arial" charset="0"/>
              </a:rPr>
              <a:t>Broker</a:t>
            </a:r>
            <a:endParaRPr lang="nl-NL" sz="1200" b="1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339848" y="2003379"/>
            <a:ext cx="669976" cy="1732627"/>
            <a:chOff x="3876972" y="2147532"/>
            <a:chExt cx="669976" cy="1425484"/>
          </a:xfrm>
        </p:grpSpPr>
        <p:cxnSp>
          <p:nvCxnSpPr>
            <p:cNvPr id="22" name="Straight Connector 21"/>
            <p:cNvCxnSpPr/>
            <p:nvPr/>
          </p:nvCxnSpPr>
          <p:spPr bwMode="auto">
            <a:xfrm flipV="1">
              <a:off x="4355976" y="2492896"/>
              <a:ext cx="0" cy="108012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 bwMode="auto">
            <a:xfrm>
              <a:off x="3876972" y="2147532"/>
              <a:ext cx="669976" cy="561388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sz="1600" b="1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v3</a:t>
              </a:r>
            </a:p>
          </p:txBody>
        </p:sp>
      </p:grpSp>
      <p:sp>
        <p:nvSpPr>
          <p:cNvPr id="24" name="Rectangle 23"/>
          <p:cNvSpPr/>
          <p:nvPr/>
        </p:nvSpPr>
        <p:spPr bwMode="auto">
          <a:xfrm>
            <a:off x="2183088" y="4202400"/>
            <a:ext cx="2232248" cy="1563865"/>
          </a:xfrm>
          <a:prstGeom prst="rect">
            <a:avLst/>
          </a:prstGeom>
          <a:noFill/>
          <a:ln cap="rnd"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nl-NL" sz="2400" b="1">
              <a:solidFill>
                <a:srgbClr val="FFFFFF"/>
              </a:solidFill>
              <a:latin typeface="Arial" charset="0"/>
              <a:cs typeface="Arial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370449" y="2604042"/>
            <a:ext cx="669976" cy="1079171"/>
            <a:chOff x="3876972" y="2147532"/>
            <a:chExt cx="669976" cy="809378"/>
          </a:xfrm>
        </p:grpSpPr>
        <p:cxnSp>
          <p:nvCxnSpPr>
            <p:cNvPr id="26" name="Straight Connector 25"/>
            <p:cNvCxnSpPr/>
            <p:nvPr/>
          </p:nvCxnSpPr>
          <p:spPr bwMode="auto">
            <a:xfrm flipV="1">
              <a:off x="4355976" y="2492897"/>
              <a:ext cx="0" cy="464013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 bwMode="auto">
            <a:xfrm>
              <a:off x="3876972" y="2147532"/>
              <a:ext cx="669976" cy="561388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sz="1600" b="1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v2</a:t>
              </a:r>
            </a:p>
          </p:txBody>
        </p:sp>
      </p:grpSp>
      <p:sp>
        <p:nvSpPr>
          <p:cNvPr id="29" name="Rectangle 28"/>
          <p:cNvSpPr/>
          <p:nvPr/>
        </p:nvSpPr>
        <p:spPr bwMode="auto">
          <a:xfrm>
            <a:off x="5359996" y="3151589"/>
            <a:ext cx="1440160" cy="9601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nl-NL" sz="2400" b="1" dirty="0">
                <a:solidFill>
                  <a:schemeClr val="tx1"/>
                </a:solidFill>
                <a:latin typeface="Arial" charset="0"/>
                <a:cs typeface="Arial" charset="0"/>
              </a:rPr>
              <a:t>PHR</a:t>
            </a:r>
          </a:p>
        </p:txBody>
      </p:sp>
      <p:cxnSp>
        <p:nvCxnSpPr>
          <p:cNvPr id="30" name="Straight Connector 29"/>
          <p:cNvCxnSpPr/>
          <p:nvPr/>
        </p:nvCxnSpPr>
        <p:spPr bwMode="auto">
          <a:xfrm flipV="1">
            <a:off x="5576020" y="2503518"/>
            <a:ext cx="0" cy="64807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 bwMode="auto">
          <a:xfrm>
            <a:off x="4953000" y="1831441"/>
            <a:ext cx="2232248" cy="2496278"/>
          </a:xfrm>
          <a:prstGeom prst="rect">
            <a:avLst/>
          </a:prstGeom>
          <a:noFill/>
          <a:ln cap="rnd"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nl-NL" sz="2400" b="1">
              <a:solidFill>
                <a:srgbClr val="FFFFFF"/>
              </a:solidFill>
              <a:latin typeface="Arial" charset="0"/>
              <a:cs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5978872" y="2499507"/>
            <a:ext cx="936104" cy="6916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NL" sz="1400" b="1" dirty="0">
                <a:solidFill>
                  <a:srgbClr val="FFFFFF"/>
                </a:solidFill>
                <a:latin typeface="Arial" charset="0"/>
                <a:cs typeface="Arial" charset="0"/>
              </a:rPr>
              <a:t>FHIR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5512396" y="2006890"/>
            <a:ext cx="1024780" cy="53165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nl-NL" sz="2400" b="1" dirty="0" err="1">
                <a:solidFill>
                  <a:schemeClr val="tx1"/>
                </a:solidFill>
                <a:latin typeface="Arial" charset="0"/>
                <a:cs typeface="Arial" charset="0"/>
              </a:rPr>
              <a:t>App</a:t>
            </a:r>
            <a:endParaRPr lang="nl-NL" sz="2400" b="1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7852131" y="2811461"/>
            <a:ext cx="2358669" cy="1792425"/>
          </a:xfrm>
          <a:prstGeom prst="rect">
            <a:avLst/>
          </a:prstGeom>
          <a:noFill/>
          <a:ln cap="rnd"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nl-NL" sz="2400" b="1">
              <a:solidFill>
                <a:srgbClr val="FFFFFF"/>
              </a:solidFill>
              <a:latin typeface="Arial" charset="0"/>
              <a:cs typeface="Arial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8225491" y="4306069"/>
            <a:ext cx="1440160" cy="59563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nl-NL" sz="1200" dirty="0" err="1">
                <a:solidFill>
                  <a:schemeClr val="tx1"/>
                </a:solidFill>
                <a:latin typeface="Arial" charset="0"/>
                <a:cs typeface="Arial" charset="0"/>
              </a:rPr>
              <a:t>Comm</a:t>
            </a:r>
            <a:r>
              <a:rPr lang="nl-NL" sz="1200" dirty="0">
                <a:solidFill>
                  <a:schemeClr val="tx1"/>
                </a:solidFill>
                <a:latin typeface="Arial" charset="0"/>
                <a:cs typeface="Arial" charset="0"/>
              </a:rPr>
              <a:t>.</a:t>
            </a:r>
          </a:p>
          <a:p>
            <a:pPr algn="ctr" eaLnBrk="1" hangingPunct="1"/>
            <a:r>
              <a:rPr lang="nl-NL" sz="1200" dirty="0">
                <a:solidFill>
                  <a:schemeClr val="tx1"/>
                </a:solidFill>
                <a:latin typeface="Arial" charset="0"/>
                <a:cs typeface="Arial" charset="0"/>
              </a:rPr>
              <a:t>Interface</a:t>
            </a:r>
            <a:endParaRPr lang="nl-NL" sz="1200" b="1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8229600" y="4900557"/>
            <a:ext cx="1440160" cy="72340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nl-NL" sz="2400" b="1" dirty="0">
                <a:solidFill>
                  <a:schemeClr val="tx1"/>
                </a:solidFill>
                <a:latin typeface="Arial" charset="0"/>
                <a:cs typeface="Arial" charset="0"/>
              </a:rPr>
              <a:t>DB</a:t>
            </a:r>
          </a:p>
        </p:txBody>
      </p:sp>
      <p:cxnSp>
        <p:nvCxnSpPr>
          <p:cNvPr id="39" name="Straight Connector 38"/>
          <p:cNvCxnSpPr/>
          <p:nvPr/>
        </p:nvCxnSpPr>
        <p:spPr bwMode="auto">
          <a:xfrm flipV="1">
            <a:off x="8991600" y="3617525"/>
            <a:ext cx="0" cy="73077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 bwMode="auto">
          <a:xfrm>
            <a:off x="8534400" y="3037284"/>
            <a:ext cx="936104" cy="6916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NL" sz="1400" b="1" dirty="0">
                <a:solidFill>
                  <a:srgbClr val="FFFFFF"/>
                </a:solidFill>
                <a:latin typeface="Arial" charset="0"/>
                <a:cs typeface="Arial" charset="0"/>
              </a:rPr>
              <a:t>FHIR</a:t>
            </a:r>
          </a:p>
        </p:txBody>
      </p:sp>
    </p:spTree>
    <p:extLst>
      <p:ext uri="{BB962C8B-B14F-4D97-AF65-F5344CB8AC3E}">
        <p14:creationId xmlns:p14="http://schemas.microsoft.com/office/powerpoint/2010/main" val="407980352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371" y="332657"/>
            <a:ext cx="9322229" cy="1152128"/>
          </a:xfrm>
        </p:spPr>
        <p:txBody>
          <a:bodyPr/>
          <a:lstStyle/>
          <a:p>
            <a:r>
              <a:rPr lang="en-GB" dirty="0"/>
              <a:t>Repository Model – FHIR Interfaces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3143672" y="3933056"/>
            <a:ext cx="5760640" cy="12961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nl-NL" sz="2400" b="1" dirty="0" err="1">
                <a:solidFill>
                  <a:schemeClr val="tx1"/>
                </a:solidFill>
                <a:latin typeface="Arial" charset="0"/>
                <a:cs typeface="Arial" charset="0"/>
              </a:rPr>
              <a:t>Vendor</a:t>
            </a:r>
            <a:r>
              <a:rPr lang="nl-NL" sz="2400" b="1" dirty="0">
                <a:solidFill>
                  <a:schemeClr val="tx1"/>
                </a:solidFill>
                <a:latin typeface="Arial" charset="0"/>
                <a:cs typeface="Arial" charset="0"/>
              </a:rPr>
              <a:t> Neutral </a:t>
            </a:r>
            <a:r>
              <a:rPr lang="nl-NL" sz="2400" b="1" dirty="0" err="1">
                <a:solidFill>
                  <a:schemeClr val="tx1"/>
                </a:solidFill>
                <a:latin typeface="Arial" charset="0"/>
                <a:cs typeface="Arial" charset="0"/>
              </a:rPr>
              <a:t>Repository</a:t>
            </a:r>
            <a:endParaRPr lang="nl-NL" sz="2400" b="1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 flipV="1">
            <a:off x="5879976" y="2503518"/>
            <a:ext cx="0" cy="142953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 bwMode="auto">
          <a:xfrm>
            <a:off x="5879976" y="3118358"/>
            <a:ext cx="936104" cy="6916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NL" sz="1400" b="1" dirty="0">
                <a:solidFill>
                  <a:srgbClr val="FFFFFF"/>
                </a:solidFill>
                <a:latin typeface="Arial" charset="0"/>
                <a:cs typeface="Arial" charset="0"/>
              </a:rPr>
              <a:t>FHIR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2521322" y="1967856"/>
            <a:ext cx="1024780" cy="53165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nl-NL" sz="2400" b="1" dirty="0">
                <a:solidFill>
                  <a:schemeClr val="tx1"/>
                </a:solidFill>
                <a:latin typeface="Arial" charset="0"/>
                <a:cs typeface="Arial" charset="0"/>
              </a:rPr>
              <a:t>HIS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3847084" y="1988841"/>
            <a:ext cx="1024780" cy="53165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nl-NL" sz="2400" b="1" dirty="0">
                <a:solidFill>
                  <a:schemeClr val="tx1"/>
                </a:solidFill>
                <a:latin typeface="Arial" charset="0"/>
                <a:cs typeface="Arial" charset="0"/>
              </a:rPr>
              <a:t>LIMS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5143228" y="1988841"/>
            <a:ext cx="1024780" cy="53165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nl-NL" sz="2400" b="1" dirty="0">
                <a:solidFill>
                  <a:schemeClr val="tx1"/>
                </a:solidFill>
                <a:latin typeface="Arial" charset="0"/>
                <a:cs typeface="Arial" charset="0"/>
              </a:rPr>
              <a:t>PACS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6511380" y="1988841"/>
            <a:ext cx="1600844" cy="53165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nl-NL" sz="2400" b="1" dirty="0" err="1">
                <a:solidFill>
                  <a:schemeClr val="tx1"/>
                </a:solidFill>
                <a:latin typeface="Arial" charset="0"/>
                <a:cs typeface="Arial" charset="0"/>
              </a:rPr>
              <a:t>SystemX</a:t>
            </a:r>
            <a:endParaRPr lang="nl-NL" sz="2400" b="1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8383588" y="1988841"/>
            <a:ext cx="1600844" cy="53165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nl-NL" sz="2400" b="1" dirty="0">
                <a:solidFill>
                  <a:schemeClr val="tx1"/>
                </a:solidFill>
                <a:latin typeface="Arial" charset="0"/>
                <a:cs typeface="Arial" charset="0"/>
              </a:rPr>
              <a:t>Gateway</a:t>
            </a:r>
          </a:p>
        </p:txBody>
      </p:sp>
      <p:sp>
        <p:nvSpPr>
          <p:cNvPr id="23" name="Can 22"/>
          <p:cNvSpPr/>
          <p:nvPr/>
        </p:nvSpPr>
        <p:spPr bwMode="auto">
          <a:xfrm>
            <a:off x="2351584" y="2420888"/>
            <a:ext cx="618454" cy="576064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24" name="Can 23"/>
          <p:cNvSpPr/>
          <p:nvPr/>
        </p:nvSpPr>
        <p:spPr bwMode="auto">
          <a:xfrm>
            <a:off x="3677346" y="2420888"/>
            <a:ext cx="618454" cy="576064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25" name="Can 24"/>
          <p:cNvSpPr/>
          <p:nvPr/>
        </p:nvSpPr>
        <p:spPr bwMode="auto">
          <a:xfrm>
            <a:off x="5015880" y="2420888"/>
            <a:ext cx="618454" cy="576064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26" name="Can 25"/>
          <p:cNvSpPr/>
          <p:nvPr/>
        </p:nvSpPr>
        <p:spPr bwMode="auto">
          <a:xfrm>
            <a:off x="7565778" y="2420888"/>
            <a:ext cx="618454" cy="576064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cxnSp>
        <p:nvCxnSpPr>
          <p:cNvPr id="28" name="Straight Connector 27"/>
          <p:cNvCxnSpPr/>
          <p:nvPr/>
        </p:nvCxnSpPr>
        <p:spPr bwMode="auto">
          <a:xfrm flipV="1">
            <a:off x="7311802" y="2520491"/>
            <a:ext cx="0" cy="142953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 bwMode="auto">
          <a:xfrm flipV="1">
            <a:off x="8760296" y="2492896"/>
            <a:ext cx="0" cy="142953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 bwMode="auto">
          <a:xfrm>
            <a:off x="7176120" y="3105782"/>
            <a:ext cx="936104" cy="6916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NL" sz="1400" b="1" dirty="0">
                <a:solidFill>
                  <a:srgbClr val="FFFFFF"/>
                </a:solidFill>
                <a:latin typeface="Arial" charset="0"/>
                <a:cs typeface="Arial" charset="0"/>
              </a:rPr>
              <a:t>FHIR</a:t>
            </a:r>
          </a:p>
        </p:txBody>
      </p:sp>
      <p:sp>
        <p:nvSpPr>
          <p:cNvPr id="31" name="Oval 30"/>
          <p:cNvSpPr/>
          <p:nvPr/>
        </p:nvSpPr>
        <p:spPr bwMode="auto">
          <a:xfrm>
            <a:off x="8688288" y="3068961"/>
            <a:ext cx="936104" cy="6916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NL" sz="1400" b="1" dirty="0">
                <a:solidFill>
                  <a:srgbClr val="FFFFFF"/>
                </a:solidFill>
                <a:latin typeface="Arial" charset="0"/>
                <a:cs typeface="Arial" charset="0"/>
              </a:rPr>
              <a:t>FHIR</a:t>
            </a:r>
          </a:p>
        </p:txBody>
      </p:sp>
      <p:cxnSp>
        <p:nvCxnSpPr>
          <p:cNvPr id="32" name="Straight Connector 31"/>
          <p:cNvCxnSpPr/>
          <p:nvPr/>
        </p:nvCxnSpPr>
        <p:spPr bwMode="auto">
          <a:xfrm flipV="1">
            <a:off x="4583832" y="2492896"/>
            <a:ext cx="0" cy="142953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 bwMode="auto">
          <a:xfrm flipV="1">
            <a:off x="3287688" y="2492896"/>
            <a:ext cx="0" cy="142953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 bwMode="auto">
          <a:xfrm>
            <a:off x="4511824" y="3118358"/>
            <a:ext cx="936104" cy="6916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NL" sz="1400" b="1" dirty="0">
                <a:solidFill>
                  <a:srgbClr val="FFFFFF"/>
                </a:solidFill>
                <a:latin typeface="Arial" charset="0"/>
                <a:cs typeface="Arial" charset="0"/>
              </a:rPr>
              <a:t>FHIR</a:t>
            </a:r>
          </a:p>
        </p:txBody>
      </p:sp>
      <p:sp>
        <p:nvSpPr>
          <p:cNvPr id="35" name="Oval 34"/>
          <p:cNvSpPr/>
          <p:nvPr/>
        </p:nvSpPr>
        <p:spPr bwMode="auto">
          <a:xfrm>
            <a:off x="3143672" y="3118358"/>
            <a:ext cx="936104" cy="6916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NL" sz="1400" b="1" dirty="0">
                <a:solidFill>
                  <a:srgbClr val="FFFFFF"/>
                </a:solidFill>
                <a:latin typeface="Arial" charset="0"/>
                <a:cs typeface="Arial" charset="0"/>
              </a:rPr>
              <a:t>FHIR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DCCF1A-3049-40EF-A7B6-074EAE673C32}"/>
              </a:ext>
            </a:extLst>
          </p:cNvPr>
          <p:cNvSpPr txBox="1"/>
          <p:nvPr/>
        </p:nvSpPr>
        <p:spPr>
          <a:xfrm>
            <a:off x="533400" y="3124200"/>
            <a:ext cx="1746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FHIR Mapping Interface Layer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B820DDD-3A0C-4052-8F3E-66C5A9AC896C}"/>
              </a:ext>
            </a:extLst>
          </p:cNvPr>
          <p:cNvSpPr/>
          <p:nvPr/>
        </p:nvSpPr>
        <p:spPr bwMode="auto">
          <a:xfrm>
            <a:off x="2351584" y="3352800"/>
            <a:ext cx="664740" cy="2286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378214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5000" y="1828800"/>
            <a:ext cx="8077200" cy="4552528"/>
          </a:xfrm>
        </p:spPr>
        <p:txBody>
          <a:bodyPr/>
          <a:lstStyle/>
          <a:p>
            <a:r>
              <a:rPr lang="en-US" sz="2400" dirty="0"/>
              <a:t>Study the spec</a:t>
            </a:r>
          </a:p>
          <a:p>
            <a:pPr lvl="1"/>
            <a:r>
              <a:rPr lang="en-US" sz="2000" dirty="0"/>
              <a:t>Much more than the resource list</a:t>
            </a:r>
          </a:p>
          <a:p>
            <a:r>
              <a:rPr lang="en-US" sz="2400" dirty="0"/>
              <a:t>Use existing libraries</a:t>
            </a:r>
          </a:p>
          <a:p>
            <a:r>
              <a:rPr lang="en-US" sz="2400" dirty="0"/>
              <a:t>Expose a </a:t>
            </a:r>
            <a:r>
              <a:rPr lang="en-US" sz="2400" dirty="0" err="1"/>
              <a:t>CapabilityStatement</a:t>
            </a:r>
            <a:r>
              <a:rPr lang="en-US" sz="2400" dirty="0"/>
              <a:t> resource</a:t>
            </a:r>
          </a:p>
          <a:p>
            <a:r>
              <a:rPr lang="en-US" sz="2400" dirty="0"/>
              <a:t>Create profiles</a:t>
            </a:r>
          </a:p>
          <a:p>
            <a:r>
              <a:rPr lang="en-US" sz="2400" dirty="0"/>
              <a:t>Utilize testing services</a:t>
            </a:r>
          </a:p>
          <a:p>
            <a:pPr lvl="1"/>
            <a:r>
              <a:rPr lang="en-US" sz="2000" dirty="0">
                <a:hlinkClick r:id="rId2"/>
              </a:rPr>
              <a:t>http://touchstone.com</a:t>
            </a:r>
            <a:endParaRPr lang="en-US" sz="2000" dirty="0"/>
          </a:p>
          <a:p>
            <a:pPr lvl="1"/>
            <a:r>
              <a:rPr lang="en-US" sz="2000" dirty="0">
                <a:hlinkClick r:id="rId3"/>
              </a:rPr>
              <a:t>http://projectcrucible.org</a:t>
            </a:r>
            <a:r>
              <a:rPr lang="en-US" sz="2000" dirty="0"/>
              <a:t> </a:t>
            </a:r>
          </a:p>
          <a:p>
            <a:r>
              <a:rPr lang="en-US" sz="2400" dirty="0"/>
              <a:t>Come to a Connectathon</a:t>
            </a:r>
          </a:p>
          <a:p>
            <a:r>
              <a:rPr lang="en-US" sz="2400" dirty="0"/>
              <a:t>Join the community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164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951458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32657"/>
            <a:ext cx="9220200" cy="1152128"/>
          </a:xfrm>
        </p:spPr>
        <p:txBody>
          <a:bodyPr/>
          <a:lstStyle/>
          <a:p>
            <a:r>
              <a:rPr lang="en-US" dirty="0"/>
              <a:t>Adding profile claims to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Technically easy</a:t>
            </a:r>
          </a:p>
          <a:p>
            <a:pPr lvl="1"/>
            <a:r>
              <a:rPr lang="en-US" sz="2400" dirty="0" err="1"/>
              <a:t>Meta.profile</a:t>
            </a:r>
            <a:r>
              <a:rPr lang="en-US" sz="2400" dirty="0"/>
              <a:t>[]</a:t>
            </a:r>
          </a:p>
          <a:p>
            <a:r>
              <a:rPr lang="en-US" sz="2800" dirty="0"/>
              <a:t>Can the server decide?</a:t>
            </a:r>
          </a:p>
          <a:p>
            <a:pPr lvl="1"/>
            <a:r>
              <a:rPr lang="en-US" sz="2400" dirty="0"/>
              <a:t>Or must resource claim – should server validate</a:t>
            </a:r>
          </a:p>
          <a:p>
            <a:r>
              <a:rPr lang="en-US" sz="2800" dirty="0"/>
              <a:t>If server, then at Read or Write time?</a:t>
            </a:r>
          </a:p>
          <a:p>
            <a:r>
              <a:rPr lang="en-US" sz="2800" dirty="0"/>
              <a:t>What to do with resources containing data we don’t store</a:t>
            </a:r>
          </a:p>
          <a:p>
            <a:r>
              <a:rPr lang="en-US" sz="2800" dirty="0"/>
              <a:t>What about non-conformant data?</a:t>
            </a:r>
          </a:p>
          <a:p>
            <a:pPr lvl="1"/>
            <a:r>
              <a:rPr lang="en-US" sz="2400" dirty="0"/>
              <a:t>Example: we have observation codes in a different terminology</a:t>
            </a:r>
          </a:p>
          <a:p>
            <a:pPr lvl="2"/>
            <a:r>
              <a:rPr lang="en-US" sz="2000" dirty="0"/>
              <a:t>?Client responsibility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165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2132664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Implementer’s Safety Checklist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81447" y="5957590"/>
            <a:ext cx="4229100" cy="457200"/>
          </a:xfrm>
        </p:spPr>
        <p:txBody>
          <a:bodyPr/>
          <a:lstStyle/>
          <a:p>
            <a:pPr marL="0" indent="0">
              <a:buNone/>
            </a:pPr>
            <a:r>
              <a:rPr lang="en-GB" sz="2000" dirty="0">
                <a:hlinkClick r:id="rId2"/>
              </a:rPr>
              <a:t>http://hl7.org/fhir/safety.html#7.10.1</a:t>
            </a:r>
            <a:endParaRPr lang="en-GB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166</a:t>
            </a:fld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4F99E4-307F-4781-85E1-7C8DDB7A5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708979"/>
            <a:ext cx="10523809" cy="1085714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FCDFD6-F387-4622-8893-EA9FFA463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093" y="2642862"/>
            <a:ext cx="10523809" cy="171428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8E5674-0EA2-411F-982C-513A1A8BF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586" y="4213375"/>
            <a:ext cx="10523809" cy="156190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997164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32657"/>
            <a:ext cx="8686800" cy="1152128"/>
          </a:xfrm>
        </p:spPr>
        <p:txBody>
          <a:bodyPr/>
          <a:lstStyle/>
          <a:p>
            <a:r>
              <a:rPr lang="en-US" dirty="0"/>
              <a:t>Specification to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828800"/>
            <a:ext cx="11188700" cy="4480520"/>
          </a:xfrm>
        </p:spPr>
        <p:txBody>
          <a:bodyPr/>
          <a:lstStyle/>
          <a:p>
            <a:r>
              <a:rPr lang="en-US" dirty="0"/>
              <a:t>What’s the Interface?</a:t>
            </a:r>
          </a:p>
          <a:p>
            <a:pPr lvl="1"/>
            <a:r>
              <a:rPr lang="en-US" dirty="0"/>
              <a:t>Implementation guide</a:t>
            </a:r>
          </a:p>
          <a:p>
            <a:pPr lvl="2"/>
            <a:r>
              <a:rPr lang="en-US" dirty="0" err="1"/>
              <a:t>CapabilityStatement</a:t>
            </a:r>
            <a:r>
              <a:rPr lang="en-US" dirty="0"/>
              <a:t> resource</a:t>
            </a:r>
          </a:p>
          <a:p>
            <a:pPr lvl="2"/>
            <a:r>
              <a:rPr lang="en-US" dirty="0"/>
              <a:t>Profiles</a:t>
            </a:r>
          </a:p>
          <a:p>
            <a:pPr lvl="2"/>
            <a:r>
              <a:rPr lang="en-US" dirty="0"/>
              <a:t>Extension Definitions</a:t>
            </a:r>
          </a:p>
          <a:p>
            <a:pPr lvl="2"/>
            <a:r>
              <a:rPr lang="en-US" dirty="0" err="1"/>
              <a:t>ValueSets</a:t>
            </a:r>
            <a:endParaRPr lang="en-US" dirty="0"/>
          </a:p>
          <a:p>
            <a:pPr lvl="2"/>
            <a:r>
              <a:rPr lang="en-US" dirty="0"/>
              <a:t>Other ‘conformance’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167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0019744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371" y="1828800"/>
            <a:ext cx="11227229" cy="4552528"/>
          </a:xfrm>
        </p:spPr>
        <p:txBody>
          <a:bodyPr/>
          <a:lstStyle/>
          <a:p>
            <a:r>
              <a:rPr lang="en-US" dirty="0"/>
              <a:t>FHIR is not a security standard</a:t>
            </a:r>
          </a:p>
          <a:p>
            <a:pPr lvl="1"/>
            <a:r>
              <a:rPr lang="en-US" dirty="0"/>
              <a:t>Leverages existing standards (OAuth2, SSL, TLS, …)</a:t>
            </a:r>
          </a:p>
          <a:p>
            <a:r>
              <a:rPr lang="en-US" dirty="0"/>
              <a:t>New and existing standards use FHIR that may impose security</a:t>
            </a:r>
          </a:p>
          <a:p>
            <a:pPr lvl="1"/>
            <a:r>
              <a:rPr lang="en-US" dirty="0"/>
              <a:t>CDS Hooks and SMART (OAuth2)</a:t>
            </a:r>
          </a:p>
          <a:p>
            <a:pPr lvl="1"/>
            <a:r>
              <a:rPr lang="en-US" dirty="0"/>
              <a:t>IHE on FHIR</a:t>
            </a:r>
          </a:p>
          <a:p>
            <a:r>
              <a:rPr lang="en-US" dirty="0"/>
              <a:t>Security tags</a:t>
            </a:r>
          </a:p>
          <a:p>
            <a:r>
              <a:rPr lang="en-US" dirty="0"/>
              <a:t>Specialized resources</a:t>
            </a:r>
          </a:p>
          <a:p>
            <a:pPr lvl="1"/>
            <a:r>
              <a:rPr lang="en-US" dirty="0" err="1"/>
              <a:t>AuditEvent</a:t>
            </a:r>
            <a:r>
              <a:rPr lang="en-US" dirty="0"/>
              <a:t>, Consent, Provenance</a:t>
            </a:r>
          </a:p>
          <a:p>
            <a:r>
              <a:rPr lang="en-US" dirty="0">
                <a:hlinkClick r:id="rId2"/>
              </a:rPr>
              <a:t>http://hl7.org/fhir/security.html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168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150941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end is near…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2187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FHIR resources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407821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R4 and beyond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Fourth release (with mixed STU and Normative content) is now complete</a:t>
            </a:r>
          </a:p>
          <a:p>
            <a:pPr lvl="1"/>
            <a:r>
              <a:rPr lang="en-GB" sz="2000" b="1" dirty="0"/>
              <a:t>FHIR is now currently published as R4 (release version 4)</a:t>
            </a:r>
            <a:endParaRPr lang="en-GB" sz="1800" b="1" dirty="0"/>
          </a:p>
          <a:p>
            <a:pPr lvl="1"/>
            <a:r>
              <a:rPr lang="en-GB" sz="2000" dirty="0"/>
              <a:t>Provide a more </a:t>
            </a:r>
            <a:r>
              <a:rPr lang="en-GB" sz="2000" b="1" dirty="0"/>
              <a:t>stable platform for implementers </a:t>
            </a:r>
            <a:r>
              <a:rPr lang="en-GB" sz="2000" dirty="0"/>
              <a:t>while still allowing non-backward-compatible change for Normative content if implementation experience dictates</a:t>
            </a:r>
          </a:p>
          <a:p>
            <a:pPr lvl="1"/>
            <a:r>
              <a:rPr lang="en-GB" sz="2000" dirty="0"/>
              <a:t>Release cycle is roughly </a:t>
            </a:r>
            <a:r>
              <a:rPr lang="en-GB" sz="2000" b="1" dirty="0"/>
              <a:t>every 1.5 - 2 years </a:t>
            </a:r>
            <a:r>
              <a:rPr lang="en-GB" sz="2000" dirty="0"/>
              <a:t>to make fixes, introduce new resources and advance existing resource maturity</a:t>
            </a:r>
          </a:p>
          <a:p>
            <a:pPr lvl="0"/>
            <a:r>
              <a:rPr lang="en-GB" sz="2400" dirty="0"/>
              <a:t>First release with normative content in the specification</a:t>
            </a:r>
          </a:p>
          <a:p>
            <a:pPr lvl="1"/>
            <a:r>
              <a:rPr lang="en-GB" sz="2000" dirty="0"/>
              <a:t>*Lots* of implementation experience went into this version before committing to backward compatibility</a:t>
            </a:r>
          </a:p>
        </p:txBody>
      </p:sp>
      <p:pic>
        <p:nvPicPr>
          <p:cNvPr id="16387" name="Picture 3" descr="C:\Users\office\AppData\Local\Microsoft\Windows\Temporary Internet Files\Content.IE5\2B0EXTZ8\MC900280925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222" y="5257800"/>
            <a:ext cx="1125555" cy="116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412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information/help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http://www.hl7.org/implement/standards/fhir/</a:t>
            </a:r>
            <a:endParaRPr lang="en-US" dirty="0"/>
          </a:p>
          <a:p>
            <a:r>
              <a:rPr lang="en-US" dirty="0">
                <a:hlinkClick r:id="rId3"/>
              </a:rPr>
              <a:t>http://www.fhir.org/</a:t>
            </a:r>
          </a:p>
          <a:p>
            <a:r>
              <a:rPr lang="en-US" dirty="0">
                <a:hlinkClick r:id="rId3"/>
              </a:rPr>
              <a:t>https://chat.fhir.org/</a:t>
            </a:r>
            <a:endParaRPr lang="en-US" dirty="0"/>
          </a:p>
          <a:p>
            <a:r>
              <a:rPr lang="en-US" dirty="0">
                <a:hlinkClick r:id="rId4"/>
              </a:rPr>
              <a:t>http://wiki.hl7.org/index.php?title=FHIR</a:t>
            </a:r>
            <a:endParaRPr lang="en-US" dirty="0"/>
          </a:p>
          <a:p>
            <a:r>
              <a:rPr lang="en-US" dirty="0">
                <a:hlinkClick r:id="rId5"/>
              </a:rPr>
              <a:t>http://www.healthintersections.com.au/</a:t>
            </a:r>
            <a:endParaRPr lang="en-US" dirty="0"/>
          </a:p>
          <a:p>
            <a:r>
              <a:rPr lang="en-US" dirty="0">
                <a:hlinkClick r:id="rId6"/>
              </a:rPr>
              <a:t>https://fhirblog.com/</a:t>
            </a:r>
            <a:endParaRPr lang="en-US" dirty="0"/>
          </a:p>
          <a:p>
            <a:r>
              <a:rPr lang="en-US" dirty="0">
                <a:hlinkClick r:id="rId7"/>
              </a:rPr>
              <a:t>https://thefhirplace.com</a:t>
            </a:r>
            <a:r>
              <a:rPr lang="en-US">
                <a:hlinkClick r:id="rId7"/>
              </a:rPr>
              <a:t>/</a:t>
            </a:r>
            <a:endParaRPr lang="en-US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171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3748695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Next Steps for </a:t>
            </a:r>
            <a:r>
              <a:rPr lang="en-GB" b="1"/>
              <a:t>you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Read the spec: </a:t>
            </a:r>
            <a:r>
              <a:rPr lang="en-GB" sz="2400" dirty="0">
                <a:hlinkClick r:id="rId2"/>
              </a:rPr>
              <a:t>http://hl7.org/fhir</a:t>
            </a:r>
            <a:endParaRPr lang="en-GB" sz="2400" dirty="0"/>
          </a:p>
          <a:p>
            <a:r>
              <a:rPr lang="en-GB" sz="2500" dirty="0"/>
              <a:t>Try implementing it</a:t>
            </a:r>
          </a:p>
          <a:p>
            <a:r>
              <a:rPr lang="en-GB" sz="2500" dirty="0" err="1"/>
              <a:t>Firely</a:t>
            </a:r>
            <a:r>
              <a:rPr lang="en-GB" sz="2500" dirty="0"/>
              <a:t> </a:t>
            </a:r>
            <a:r>
              <a:rPr lang="en-GB" sz="2500" dirty="0" err="1"/>
              <a:t>Devdays</a:t>
            </a:r>
            <a:r>
              <a:rPr lang="en-GB" sz="2500" dirty="0"/>
              <a:t> </a:t>
            </a:r>
          </a:p>
          <a:p>
            <a:pPr lvl="1"/>
            <a:r>
              <a:rPr lang="en-GB" sz="2000" dirty="0">
                <a:hlinkClick r:id="rId3"/>
              </a:rPr>
              <a:t>https://www.fhirdevdays.com</a:t>
            </a:r>
            <a:r>
              <a:rPr lang="en-GB" sz="2000" dirty="0"/>
              <a:t> </a:t>
            </a:r>
          </a:p>
          <a:p>
            <a:r>
              <a:rPr lang="en-GB" sz="2000" dirty="0"/>
              <a:t>C</a:t>
            </a:r>
            <a:r>
              <a:rPr lang="en-GB" sz="2400" dirty="0"/>
              <a:t>ome to a Connectathon!</a:t>
            </a:r>
          </a:p>
          <a:p>
            <a:r>
              <a:rPr lang="en-GB" sz="2400" dirty="0"/>
              <a:t>Join the community</a:t>
            </a:r>
          </a:p>
          <a:p>
            <a:pPr lvl="1"/>
            <a:r>
              <a:rPr lang="en-GB" sz="1900" dirty="0">
                <a:hlinkClick r:id="rId4"/>
              </a:rPr>
              <a:t>https://chat.fhir.org</a:t>
            </a:r>
            <a:r>
              <a:rPr lang="en-GB" sz="1900" dirty="0"/>
              <a:t> </a:t>
            </a:r>
          </a:p>
          <a:p>
            <a:pPr lvl="1"/>
            <a:r>
              <a:rPr lang="en-GB" sz="1900" dirty="0"/>
              <a:t>fhir@lists.hl7.org	               </a:t>
            </a:r>
          </a:p>
          <a:p>
            <a:pPr lvl="1"/>
            <a:r>
              <a:rPr lang="en-GB" sz="1900" dirty="0"/>
              <a:t>Twitter #FHIR</a:t>
            </a:r>
          </a:p>
          <a:p>
            <a:pPr lvl="1"/>
            <a:r>
              <a:rPr lang="en-GB" sz="1900" dirty="0" err="1"/>
              <a:t>StackOverflow</a:t>
            </a:r>
            <a:r>
              <a:rPr lang="en-GB" sz="1900" dirty="0"/>
              <a:t>: hl7 </a:t>
            </a:r>
            <a:r>
              <a:rPr lang="en-GB" sz="1900" dirty="0" err="1"/>
              <a:t>fhir</a:t>
            </a:r>
            <a:r>
              <a:rPr lang="en-GB" sz="1900" dirty="0"/>
              <a:t> tag</a:t>
            </a:r>
          </a:p>
          <a:p>
            <a:pPr lvl="1"/>
            <a:r>
              <a:rPr lang="en-GB" sz="1900" dirty="0"/>
              <a:t>Blogs &amp; wiki: </a:t>
            </a:r>
            <a:r>
              <a:rPr lang="en-GB" sz="1900" dirty="0">
                <a:hlinkClick r:id="rId5"/>
              </a:rPr>
              <a:t>http://wiki.hl7.org/index.php?title=FHIR</a:t>
            </a:r>
            <a:r>
              <a:rPr lang="en-GB" sz="1900" dirty="0"/>
              <a:t> </a:t>
            </a:r>
          </a:p>
          <a:p>
            <a:endParaRPr lang="en-GB" sz="2400" dirty="0"/>
          </a:p>
          <a:p>
            <a:endParaRPr lang="en-GB" sz="2400" dirty="0"/>
          </a:p>
        </p:txBody>
      </p:sp>
      <p:pic>
        <p:nvPicPr>
          <p:cNvPr id="18434" name="Picture 2" descr="C:\Users\office\AppData\Local\Microsoft\Windows\Temporary Internet Files\Content.IE5\272C75AG\MP900422961[1]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0" y="2348880"/>
            <a:ext cx="2763134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08192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 - QUESTIONS?</a:t>
            </a:r>
          </a:p>
        </p:txBody>
      </p:sp>
    </p:spTree>
    <p:extLst>
      <p:ext uri="{BB962C8B-B14F-4D97-AF65-F5344CB8AC3E}">
        <p14:creationId xmlns:p14="http://schemas.microsoft.com/office/powerpoint/2010/main" val="1832359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“Resources”:</a:t>
            </a:r>
          </a:p>
          <a:p>
            <a:pPr lvl="1"/>
            <a:r>
              <a:rPr lang="en-GB" dirty="0"/>
              <a:t>are small logically discrete units of exchange</a:t>
            </a:r>
          </a:p>
          <a:p>
            <a:pPr lvl="1"/>
            <a:r>
              <a:rPr lang="en-GB" dirty="0"/>
              <a:t>have defined behaviour and meaning</a:t>
            </a:r>
          </a:p>
          <a:p>
            <a:pPr lvl="1"/>
            <a:r>
              <a:rPr lang="en-GB" dirty="0"/>
              <a:t>have a known identity / location</a:t>
            </a:r>
          </a:p>
          <a:p>
            <a:pPr lvl="1"/>
            <a:r>
              <a:rPr lang="en-GB" dirty="0"/>
              <a:t>is the smallest unit of transaction</a:t>
            </a:r>
          </a:p>
          <a:p>
            <a:pPr lvl="1"/>
            <a:r>
              <a:rPr lang="en-GB" dirty="0"/>
              <a:t>is “of interest” to healthcare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V2 comparison: Sort of like Segments</a:t>
            </a:r>
          </a:p>
          <a:p>
            <a:pPr lvl="1"/>
            <a:r>
              <a:rPr lang="en-GB" dirty="0"/>
              <a:t>V3 comparison: Sort of like CMETs</a:t>
            </a:r>
          </a:p>
        </p:txBody>
      </p:sp>
      <p:pic>
        <p:nvPicPr>
          <p:cNvPr id="5122" name="Picture 2" descr="C:\Users\office\AppData\Local\Microsoft\Windows\Temporary Internet Files\Content.IE5\5WDXES51\MC900439816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968" y="3356992"/>
            <a:ext cx="2362324" cy="236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994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742E673-8C13-42ED-9DE6-5BACA8699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2657"/>
            <a:ext cx="8711142" cy="1152128"/>
          </a:xfrm>
        </p:spPr>
        <p:txBody>
          <a:bodyPr>
            <a:normAutofit/>
          </a:bodyPr>
          <a:lstStyle/>
          <a:p>
            <a:pPr marL="57150"/>
            <a:r>
              <a:rPr lang="en-GB" sz="4000" b="0" dirty="0">
                <a:solidFill>
                  <a:schemeClr val="tx2"/>
                </a:solidFill>
                <a:latin typeface="+mj-lt"/>
                <a:cs typeface="+mj-cs"/>
              </a:rPr>
              <a:t>Modules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228200-CCAA-450F-83FA-DF91D28C4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676400"/>
            <a:ext cx="8711141" cy="478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64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This presentation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Is licensed for use under the Creative Commons, specifically:</a:t>
            </a:r>
          </a:p>
          <a:p>
            <a:pPr lvl="1"/>
            <a:r>
              <a:rPr lang="en-GB" u="sng" dirty="0">
                <a:hlinkClick r:id="rId2"/>
              </a:rPr>
              <a:t>Creative Commons Attribution 3.0 Unported License</a:t>
            </a:r>
            <a:endParaRPr lang="en-GB" u="sng" dirty="0"/>
          </a:p>
          <a:p>
            <a:pPr lvl="1"/>
            <a:r>
              <a:rPr lang="en-GB" dirty="0"/>
              <a:t>(Do with it as you wish, so long as you give credit)</a:t>
            </a:r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342" y="297180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488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ontent Placeholder 2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E074"/>
              </a:clrFrom>
              <a:clrTo>
                <a:srgbClr val="FFE07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183"/>
          <a:stretch/>
        </p:blipFill>
        <p:spPr>
          <a:xfrm>
            <a:off x="2436840" y="1741715"/>
            <a:ext cx="7139901" cy="4789715"/>
          </a:xfrm>
        </p:spPr>
      </p:pic>
      <p:sp>
        <p:nvSpPr>
          <p:cNvPr id="31" name="Rounded Rectangle 30"/>
          <p:cNvSpPr/>
          <p:nvPr/>
        </p:nvSpPr>
        <p:spPr bwMode="auto">
          <a:xfrm>
            <a:off x="1866900" y="1715400"/>
            <a:ext cx="7696200" cy="4837800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grpSp>
        <p:nvGrpSpPr>
          <p:cNvPr id="32" name="Group 31"/>
          <p:cNvGrpSpPr/>
          <p:nvPr/>
        </p:nvGrpSpPr>
        <p:grpSpPr>
          <a:xfrm>
            <a:off x="4343400" y="2743200"/>
            <a:ext cx="3494048" cy="2667000"/>
            <a:chOff x="1981200" y="2438400"/>
            <a:chExt cx="3494048" cy="2667000"/>
          </a:xfrm>
        </p:grpSpPr>
        <p:sp>
          <p:nvSpPr>
            <p:cNvPr id="11" name="Rectangle 10"/>
            <p:cNvSpPr/>
            <p:nvPr/>
          </p:nvSpPr>
          <p:spPr bwMode="auto">
            <a:xfrm>
              <a:off x="1981200" y="2438400"/>
              <a:ext cx="3494048" cy="2667000"/>
            </a:xfrm>
            <a:prstGeom prst="roundRect">
              <a:avLst>
                <a:gd name="adj" fmla="val 6712"/>
              </a:avLst>
            </a:prstGeom>
            <a:ln w="25400">
              <a:headEnd type="none" w="med" len="med"/>
              <a:tailEnd type="none" w="med" len="med"/>
            </a:ln>
            <a:effectLst>
              <a:outerShdw blurRad="762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Arial" charset="0"/>
                </a:rPr>
                <a:t>Resource</a:t>
              </a:r>
            </a:p>
            <a:p>
              <a:endParaRPr lang="en-US" dirty="0">
                <a:solidFill>
                  <a:schemeClr val="tx1"/>
                </a:solidFill>
                <a:latin typeface="Arial" charset="0"/>
              </a:endParaRPr>
            </a:p>
            <a:p>
              <a:endParaRPr lang="en-US" dirty="0">
                <a:solidFill>
                  <a:schemeClr val="tx1"/>
                </a:solidFill>
                <a:latin typeface="Arial" charset="0"/>
              </a:endParaRPr>
            </a:p>
            <a:p>
              <a:endParaRPr lang="en-US" dirty="0">
                <a:solidFill>
                  <a:schemeClr val="tx1"/>
                </a:solidFill>
                <a:latin typeface="Arial" charset="0"/>
              </a:endParaRPr>
            </a:p>
            <a:p>
              <a:endParaRPr lang="en-US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3644590" y="2545266"/>
              <a:ext cx="1681975" cy="70159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Arial" charset="0"/>
                </a:rPr>
                <a:t>Narrative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3644590" y="3395546"/>
              <a:ext cx="1681975" cy="1486829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Arial" charset="0"/>
                </a:rPr>
                <a:t>Elements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3773718" y="3954268"/>
              <a:ext cx="1404165" cy="70159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Arial" charset="0"/>
                </a:rPr>
                <a:t>Extensions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2055542" y="3850887"/>
              <a:ext cx="1440365" cy="70159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Arial" charset="0"/>
                </a:rPr>
                <a:t>Extensions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 of a Domain Resource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27039" y="2196567"/>
            <a:ext cx="2202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Metadata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91355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90691"/>
            <a:ext cx="678254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&lt;Patient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="http://hl7.org/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&lt;id value="example"/&gt;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&lt;meta&gt;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lastUpdated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value="2017-01-14T09:14:33Z"/&gt;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&lt;/meta&gt;</a:t>
            </a:r>
          </a:p>
          <a:p>
            <a:endParaRPr lang="en-US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&lt;text&gt;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&lt;status value="generated"/&gt;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&lt;div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="http://www.w3.org/1999/xhtml"&gt;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&lt;p&gt;Henry Levin the 7th&lt;/p&gt;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&lt;/div&gt;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&lt;/text&gt;</a:t>
            </a:r>
          </a:p>
          <a:p>
            <a:endParaRPr lang="en-US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&lt;extension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="http://hl7.org/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StructureDefinition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/us-core-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birthsex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valueCode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value="M"/&gt;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&lt;/extension&gt;</a:t>
            </a:r>
          </a:p>
          <a:p>
            <a:endParaRPr lang="en-US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&lt;identifier&gt;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&lt;use value="usual"/&gt;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&lt;system value="urn:oid:1.2.36.146.595.217.0.1"/&gt;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&lt;value value="12345"/&gt;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&lt;/identifier&gt;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&lt;active value="true"/&gt;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&lt;name&gt;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&lt;use value="official"/&gt;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&lt;family value="Levin"/&gt;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&lt;given value="Henry"/&gt;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&lt;suffix value="the 7th"/&gt;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&lt;/name&gt;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&lt;gender value="male"/&gt;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birthDate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value="1974-12-25"/&gt;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managingOrganization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&lt;reference value="Organization/example"/&gt;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managingOrganization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&lt;/Patient&gt;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7958444" y="1470366"/>
            <a:ext cx="2397336" cy="72008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</a:pPr>
            <a:r>
              <a:rPr lang="en-AU" sz="1600" dirty="0">
                <a:ea typeface="Calibri"/>
                <a:cs typeface="Times New Roman"/>
              </a:rPr>
              <a:t>Human Readable Summary</a:t>
            </a:r>
          </a:p>
        </p:txBody>
      </p:sp>
      <p:cxnSp>
        <p:nvCxnSpPr>
          <p:cNvPr id="5" name="Straight Arrow Connector 4"/>
          <p:cNvCxnSpPr>
            <a:cxnSpLocks/>
            <a:stCxn id="4" idx="1"/>
            <a:endCxn id="17" idx="1"/>
          </p:cNvCxnSpPr>
          <p:nvPr/>
        </p:nvCxnSpPr>
        <p:spPr>
          <a:xfrm flipH="1" flipV="1">
            <a:off x="7654108" y="1827986"/>
            <a:ext cx="304336" cy="242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6"/>
          <p:cNvSpPr txBox="1"/>
          <p:nvPr/>
        </p:nvSpPr>
        <p:spPr>
          <a:xfrm>
            <a:off x="7954634" y="3872294"/>
            <a:ext cx="2401146" cy="172819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</a:pPr>
            <a:r>
              <a:rPr lang="en-AU" sz="1600" dirty="0">
                <a:ea typeface="Calibri"/>
                <a:cs typeface="Times New Roman"/>
              </a:rPr>
              <a:t>Standard Data </a:t>
            </a:r>
            <a:br>
              <a:rPr lang="en-AU" sz="1600" dirty="0">
                <a:ea typeface="Calibri"/>
                <a:cs typeface="Times New Roman"/>
              </a:rPr>
            </a:br>
            <a:r>
              <a:rPr lang="en-AU" sz="1600" dirty="0">
                <a:ea typeface="Calibri"/>
                <a:cs typeface="Times New Roman"/>
              </a:rPr>
              <a:t>Content:</a:t>
            </a:r>
          </a:p>
          <a:p>
            <a:pPr marL="342900" indent="-342900">
              <a:lnSpc>
                <a:spcPct val="115000"/>
              </a:lnSpc>
              <a:buFont typeface="Symbol"/>
              <a:buChar char=""/>
            </a:pPr>
            <a:r>
              <a:rPr lang="en-AU" sz="1200" dirty="0">
                <a:ea typeface="Calibri"/>
                <a:cs typeface="Times New Roman"/>
              </a:rPr>
              <a:t>Patient Identity</a:t>
            </a:r>
            <a:endParaRPr lang="en-AU" sz="1600" dirty="0">
              <a:ea typeface="Calibri"/>
              <a:cs typeface="Times New Roman"/>
            </a:endParaRPr>
          </a:p>
          <a:p>
            <a:pPr marL="342900" indent="-342900">
              <a:lnSpc>
                <a:spcPct val="115000"/>
              </a:lnSpc>
              <a:buFont typeface="Symbol"/>
              <a:buChar char=""/>
            </a:pPr>
            <a:r>
              <a:rPr lang="en-AU" sz="1200" dirty="0">
                <a:ea typeface="Calibri"/>
                <a:cs typeface="Times New Roman"/>
              </a:rPr>
              <a:t>Name</a:t>
            </a:r>
            <a:endParaRPr lang="en-AU" sz="1600" dirty="0">
              <a:ea typeface="Calibri"/>
              <a:cs typeface="Times New Roman"/>
            </a:endParaRPr>
          </a:p>
          <a:p>
            <a:pPr marL="342900" indent="-342900">
              <a:lnSpc>
                <a:spcPct val="115000"/>
              </a:lnSpc>
              <a:buFont typeface="Symbol"/>
              <a:buChar char=""/>
            </a:pPr>
            <a:r>
              <a:rPr lang="en-AU" sz="1200" dirty="0">
                <a:ea typeface="Calibri"/>
                <a:cs typeface="Times New Roman"/>
              </a:rPr>
              <a:t>Gender</a:t>
            </a:r>
            <a:endParaRPr lang="en-AU" sz="1600" dirty="0">
              <a:ea typeface="Calibri"/>
              <a:cs typeface="Times New Roman"/>
            </a:endParaRPr>
          </a:p>
          <a:p>
            <a:pPr marL="342900" indent="-342900">
              <a:lnSpc>
                <a:spcPct val="115000"/>
              </a:lnSpc>
              <a:buFont typeface="Symbol"/>
              <a:buChar char=""/>
            </a:pPr>
            <a:r>
              <a:rPr lang="en-AU" sz="1200" dirty="0">
                <a:ea typeface="Calibri"/>
                <a:cs typeface="Times New Roman"/>
              </a:rPr>
              <a:t>Date of Birth</a:t>
            </a:r>
            <a:endParaRPr lang="en-AU" sz="1600" dirty="0">
              <a:ea typeface="Calibri"/>
              <a:cs typeface="Times New Roman"/>
            </a:endParaRP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Font typeface="Symbol"/>
              <a:buChar char=""/>
            </a:pPr>
            <a:r>
              <a:rPr lang="en-AU" sz="1200" dirty="0">
                <a:ea typeface="Calibri"/>
                <a:cs typeface="Times New Roman"/>
              </a:rPr>
              <a:t>Provider</a:t>
            </a:r>
            <a:endParaRPr lang="en-AU" sz="1600" dirty="0">
              <a:ea typeface="Calibri"/>
              <a:cs typeface="Times New Roman"/>
            </a:endParaRPr>
          </a:p>
        </p:txBody>
      </p:sp>
      <p:cxnSp>
        <p:nvCxnSpPr>
          <p:cNvPr id="7" name="Straight Arrow Connector 6"/>
          <p:cNvCxnSpPr>
            <a:cxnSpLocks/>
            <a:stCxn id="6" idx="1"/>
            <a:endCxn id="21" idx="1"/>
          </p:cNvCxnSpPr>
          <p:nvPr/>
        </p:nvCxnSpPr>
        <p:spPr>
          <a:xfrm flipH="1">
            <a:off x="7654108" y="4736391"/>
            <a:ext cx="300526" cy="10343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 Box 10"/>
          <p:cNvSpPr txBox="1"/>
          <p:nvPr/>
        </p:nvSpPr>
        <p:spPr>
          <a:xfrm>
            <a:off x="7954634" y="2545913"/>
            <a:ext cx="2401146" cy="65722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</a:pPr>
            <a:r>
              <a:rPr lang="en-AU" sz="1600" dirty="0">
                <a:solidFill>
                  <a:schemeClr val="tx1"/>
                </a:solidFill>
                <a:ea typeface="Calibri"/>
                <a:cs typeface="Times New Roman"/>
              </a:rPr>
              <a:t>Extension with reference to its definition</a:t>
            </a:r>
          </a:p>
        </p:txBody>
      </p:sp>
      <p:cxnSp>
        <p:nvCxnSpPr>
          <p:cNvPr id="11" name="Straight Arrow Connector 10"/>
          <p:cNvCxnSpPr>
            <a:cxnSpLocks/>
            <a:stCxn id="10" idx="1"/>
            <a:endCxn id="19" idx="1"/>
          </p:cNvCxnSpPr>
          <p:nvPr/>
        </p:nvCxnSpPr>
        <p:spPr>
          <a:xfrm flipH="1">
            <a:off x="7654108" y="2874525"/>
            <a:ext cx="300526" cy="0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13" name="Text Box 3"/>
          <p:cNvSpPr txBox="1"/>
          <p:nvPr/>
        </p:nvSpPr>
        <p:spPr>
          <a:xfrm>
            <a:off x="7958444" y="636316"/>
            <a:ext cx="2397336" cy="460144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</a:pPr>
            <a:r>
              <a:rPr lang="en-AU" sz="1600" dirty="0">
                <a:ea typeface="Calibri"/>
                <a:cs typeface="Times New Roman"/>
              </a:rPr>
              <a:t>FHIR Id &amp; Metadata</a:t>
            </a:r>
          </a:p>
        </p:txBody>
      </p:sp>
      <p:cxnSp>
        <p:nvCxnSpPr>
          <p:cNvPr id="14" name="Straight Arrow Connector 13"/>
          <p:cNvCxnSpPr>
            <a:cxnSpLocks/>
            <a:stCxn id="13" idx="1"/>
            <a:endCxn id="15" idx="1"/>
          </p:cNvCxnSpPr>
          <p:nvPr/>
        </p:nvCxnSpPr>
        <p:spPr>
          <a:xfrm flipH="1">
            <a:off x="7654108" y="866389"/>
            <a:ext cx="304336" cy="1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/>
          <p:cNvSpPr/>
          <p:nvPr/>
        </p:nvSpPr>
        <p:spPr>
          <a:xfrm>
            <a:off x="7358336" y="544875"/>
            <a:ext cx="295772" cy="64302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/>
          <p:cNvSpPr/>
          <p:nvPr/>
        </p:nvSpPr>
        <p:spPr>
          <a:xfrm>
            <a:off x="7358336" y="1187904"/>
            <a:ext cx="295772" cy="128016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/>
          <p:cNvSpPr/>
          <p:nvPr/>
        </p:nvSpPr>
        <p:spPr>
          <a:xfrm>
            <a:off x="7358336" y="2478481"/>
            <a:ext cx="295772" cy="7920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Brace 20"/>
          <p:cNvSpPr/>
          <p:nvPr/>
        </p:nvSpPr>
        <p:spPr>
          <a:xfrm>
            <a:off x="7358336" y="3280985"/>
            <a:ext cx="295772" cy="29314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66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Composition versus Reference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FHIR makes composition and references explicit</a:t>
            </a:r>
          </a:p>
          <a:p>
            <a:r>
              <a:rPr lang="en-GB" dirty="0"/>
              <a:t>Contained resources</a:t>
            </a:r>
          </a:p>
          <a:p>
            <a:pPr lvl="1"/>
            <a:r>
              <a:rPr lang="en-GB" i="1" dirty="0"/>
              <a:t>Composition</a:t>
            </a:r>
            <a:r>
              <a:rPr lang="en-GB" dirty="0"/>
              <a:t> is within a Resource: Components have no meaning outside resource, no identity, no separate access path except through resource</a:t>
            </a:r>
          </a:p>
          <a:p>
            <a:r>
              <a:rPr lang="en-GB" dirty="0"/>
              <a:t>Referenced resources</a:t>
            </a:r>
          </a:p>
          <a:p>
            <a:pPr lvl="1"/>
            <a:r>
              <a:rPr lang="en-GB" i="1" dirty="0"/>
              <a:t>References</a:t>
            </a:r>
            <a:r>
              <a:rPr lang="en-GB" dirty="0"/>
              <a:t> are between Resources. </a:t>
            </a:r>
            <a:r>
              <a:rPr lang="en-GB" b="1" dirty="0"/>
              <a:t>No context conduction across references</a:t>
            </a:r>
            <a:r>
              <a:rPr lang="en-GB" dirty="0"/>
              <a:t> – safe retrieval as individual resources.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3281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025" y="1921699"/>
            <a:ext cx="7929275" cy="371951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 bwMode="auto">
          <a:xfrm>
            <a:off x="5407522" y="3781456"/>
            <a:ext cx="4879478" cy="2238345"/>
          </a:xfrm>
          <a:prstGeom prst="roundRect">
            <a:avLst/>
          </a:prstGeom>
          <a:solidFill>
            <a:srgbClr val="FFFFFF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cxnSp>
        <p:nvCxnSpPr>
          <p:cNvPr id="22" name="Straight Arrow Connector 21"/>
          <p:cNvCxnSpPr/>
          <p:nvPr/>
        </p:nvCxnSpPr>
        <p:spPr bwMode="auto">
          <a:xfrm flipH="1" flipV="1">
            <a:off x="3200401" y="3276601"/>
            <a:ext cx="2457882" cy="162402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 bwMode="auto">
          <a:xfrm>
            <a:off x="2209800" y="1921699"/>
            <a:ext cx="304800" cy="16179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67407" y="1598092"/>
            <a:ext cx="1826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Resource Root</a:t>
            </a:r>
            <a:endParaRPr lang="nl-NL" sz="2000" b="1" dirty="0"/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7086600" y="2209801"/>
            <a:ext cx="381000" cy="17721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46907" y="1836552"/>
            <a:ext cx="2659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Resource Component</a:t>
            </a:r>
            <a:endParaRPr lang="nl-NL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658283" y="4470924"/>
            <a:ext cx="29829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Simple &amp; Complex elements</a:t>
            </a:r>
            <a:br>
              <a:rPr lang="en-US" b="1" dirty="0"/>
            </a:br>
            <a:r>
              <a:rPr lang="en-US" b="1" dirty="0"/>
              <a:t>(may be repeating)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575" y="4540406"/>
            <a:ext cx="1554770" cy="853849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E2F90A4-F935-4ABD-9903-FD8775DEB3C0}"/>
              </a:ext>
            </a:extLst>
          </p:cNvPr>
          <p:cNvSpPr txBox="1">
            <a:spLocks/>
          </p:cNvSpPr>
          <p:nvPr/>
        </p:nvSpPr>
        <p:spPr bwMode="auto">
          <a:xfrm>
            <a:off x="431371" y="332657"/>
            <a:ext cx="8736971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GB" kern="0" dirty="0"/>
              <a:t>Components of a Resource</a:t>
            </a:r>
          </a:p>
        </p:txBody>
      </p:sp>
    </p:spTree>
    <p:extLst>
      <p:ext uri="{BB962C8B-B14F-4D97-AF65-F5344CB8AC3E}">
        <p14:creationId xmlns:p14="http://schemas.microsoft.com/office/powerpoint/2010/main" val="126689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2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025" y="1921699"/>
            <a:ext cx="7929275" cy="37195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925" y="2688461"/>
            <a:ext cx="3823375" cy="31027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50800"/>
          </a:effectLst>
        </p:spPr>
      </p:pic>
      <p:sp>
        <p:nvSpPr>
          <p:cNvPr id="7" name="Rounded Rectangle 6"/>
          <p:cNvSpPr/>
          <p:nvPr/>
        </p:nvSpPr>
        <p:spPr bwMode="auto">
          <a:xfrm>
            <a:off x="5791200" y="2971800"/>
            <a:ext cx="3886200" cy="2036440"/>
          </a:xfrm>
          <a:prstGeom prst="roundRect">
            <a:avLst/>
          </a:prstGeom>
          <a:noFill/>
          <a:ln w="57150"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NL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EE333C-CEAE-43BE-8800-B79C697673A8}"/>
              </a:ext>
            </a:extLst>
          </p:cNvPr>
          <p:cNvSpPr txBox="1">
            <a:spLocks/>
          </p:cNvSpPr>
          <p:nvPr/>
        </p:nvSpPr>
        <p:spPr bwMode="auto">
          <a:xfrm>
            <a:off x="431371" y="332657"/>
            <a:ext cx="8736971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GB" kern="0" dirty="0"/>
              <a:t>Components of a Resource</a:t>
            </a:r>
          </a:p>
        </p:txBody>
      </p:sp>
    </p:spTree>
    <p:extLst>
      <p:ext uri="{BB962C8B-B14F-4D97-AF65-F5344CB8AC3E}">
        <p14:creationId xmlns:p14="http://schemas.microsoft.com/office/powerpoint/2010/main" val="1233438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&amp;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25</a:t>
            </a:fld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02" y="1748910"/>
            <a:ext cx="7717240" cy="2145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4046811"/>
            <a:ext cx="6561971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2715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457200" y="381000"/>
            <a:ext cx="9067800" cy="1041996"/>
          </a:xfrm>
        </p:spPr>
        <p:txBody>
          <a:bodyPr>
            <a:noAutofit/>
          </a:bodyPr>
          <a:lstStyle/>
          <a:p>
            <a:r>
              <a:rPr lang="en-GB" sz="4000" b="0" dirty="0">
                <a:solidFill>
                  <a:srgbClr val="000000"/>
                </a:solidFill>
                <a:latin typeface="+mj-lt"/>
              </a:rPr>
              <a:t>Resource References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999902" y="1857842"/>
            <a:ext cx="2272073" cy="158504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800" b="1" dirty="0">
                <a:solidFill>
                  <a:schemeClr val="accent4"/>
                </a:solidFill>
              </a:rPr>
              <a:t>Coded Properties</a:t>
            </a:r>
          </a:p>
          <a:p>
            <a:r>
              <a:rPr lang="en-US" sz="800" dirty="0">
                <a:solidFill>
                  <a:schemeClr val="accent4"/>
                </a:solidFill>
              </a:rPr>
              <a:t>type</a:t>
            </a:r>
          </a:p>
          <a:p>
            <a:r>
              <a:rPr lang="en-US" sz="800" dirty="0">
                <a:solidFill>
                  <a:schemeClr val="accent4"/>
                </a:solidFill>
              </a:rPr>
              <a:t>bodySuite</a:t>
            </a:r>
          </a:p>
          <a:p>
            <a:r>
              <a:rPr lang="en-US" sz="800" dirty="0">
                <a:solidFill>
                  <a:schemeClr val="accent4"/>
                </a:solidFill>
              </a:rPr>
              <a:t>indication</a:t>
            </a:r>
          </a:p>
          <a:p>
            <a:r>
              <a:rPr lang="en-US" sz="800" dirty="0">
                <a:solidFill>
                  <a:schemeClr val="accent4"/>
                </a:solidFill>
              </a:rPr>
              <a:t>performer.role</a:t>
            </a:r>
          </a:p>
          <a:p>
            <a:r>
              <a:rPr lang="en-US" sz="800" dirty="0">
                <a:solidFill>
                  <a:schemeClr val="accent4"/>
                </a:solidFill>
              </a:rPr>
              <a:t>complication</a:t>
            </a:r>
          </a:p>
          <a:p>
            <a:r>
              <a:rPr lang="en-US" sz="800" dirty="0">
                <a:solidFill>
                  <a:schemeClr val="accent4"/>
                </a:solidFill>
              </a:rPr>
              <a:t>relatedItem.type</a:t>
            </a:r>
          </a:p>
          <a:p>
            <a:endParaRPr lang="en-US" sz="800" b="1" dirty="0">
              <a:solidFill>
                <a:schemeClr val="accent4"/>
              </a:solidFill>
            </a:endParaRPr>
          </a:p>
          <a:p>
            <a:r>
              <a:rPr lang="en-US" sz="800" b="1" dirty="0">
                <a:solidFill>
                  <a:schemeClr val="accent4"/>
                </a:solidFill>
              </a:rPr>
              <a:t>Other Properties</a:t>
            </a:r>
          </a:p>
          <a:p>
            <a:r>
              <a:rPr lang="en-US" sz="800" dirty="0">
                <a:solidFill>
                  <a:schemeClr val="accent4"/>
                </a:solidFill>
              </a:rPr>
              <a:t>identifier (Identifier)</a:t>
            </a:r>
          </a:p>
          <a:p>
            <a:r>
              <a:rPr lang="en-US" sz="800" dirty="0">
                <a:solidFill>
                  <a:schemeClr val="accent4"/>
                </a:solidFill>
              </a:rPr>
              <a:t>outcome (String)</a:t>
            </a:r>
          </a:p>
          <a:p>
            <a:endParaRPr lang="en-US" sz="900" dirty="0">
              <a:solidFill>
                <a:schemeClr val="accent4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7908396" y="1728966"/>
            <a:ext cx="2262995" cy="1700034"/>
          </a:xfrm>
          <a:prstGeom prst="roundRect">
            <a:avLst>
              <a:gd name="adj" fmla="val 10192"/>
            </a:avLst>
          </a:pr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437389" y="2081638"/>
            <a:ext cx="7224772" cy="3861963"/>
            <a:chOff x="957907" y="1337761"/>
            <a:chExt cx="7088123" cy="2841688"/>
          </a:xfrm>
        </p:grpSpPr>
        <p:sp>
          <p:nvSpPr>
            <p:cNvPr id="9" name="Rounded Rectangle 8"/>
            <p:cNvSpPr/>
            <p:nvPr/>
          </p:nvSpPr>
          <p:spPr>
            <a:xfrm>
              <a:off x="3641672" y="2553610"/>
              <a:ext cx="1673351" cy="374927"/>
            </a:xfrm>
            <a:prstGeom prst="roundRect">
              <a:avLst/>
            </a:prstGeom>
            <a:solidFill>
              <a:schemeClr val="accent4">
                <a:alpha val="7000"/>
              </a:schemeClr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accent4"/>
                  </a:solidFill>
                </a:rPr>
                <a:t>PROCEDURE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641671" y="1337761"/>
              <a:ext cx="1673351" cy="374927"/>
            </a:xfrm>
            <a:prstGeom prst="roundRect">
              <a:avLst/>
            </a:prstGeom>
            <a:solidFill>
              <a:schemeClr val="accent2">
                <a:alpha val="8000"/>
              </a:schemeClr>
            </a:solidFill>
            <a:ln w="1270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accent2"/>
                  </a:solidFill>
                </a:rPr>
                <a:t>PATIENT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6372679" y="2570030"/>
              <a:ext cx="1673351" cy="374927"/>
            </a:xfrm>
            <a:prstGeom prst="roundRect">
              <a:avLst/>
            </a:prstGeom>
            <a:solidFill>
              <a:schemeClr val="accent4">
                <a:alpha val="7000"/>
              </a:schemeClr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accent4"/>
                  </a:solidFill>
                </a:rPr>
                <a:t>DIAGNOSTIC REPORT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957907" y="2570030"/>
              <a:ext cx="1673351" cy="374927"/>
            </a:xfrm>
            <a:prstGeom prst="roundRect">
              <a:avLst/>
            </a:prstGeom>
            <a:solidFill>
              <a:schemeClr val="accent4">
                <a:alpha val="7000"/>
              </a:schemeClr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accent4"/>
                  </a:solidFill>
                </a:rPr>
                <a:t>CONDITION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4478347" y="1712688"/>
              <a:ext cx="1" cy="857343"/>
            </a:xfrm>
            <a:prstGeom prst="line">
              <a:avLst/>
            </a:prstGeom>
            <a:ln w="12700">
              <a:solidFill>
                <a:schemeClr val="accent4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5315023" y="2757494"/>
              <a:ext cx="1057656" cy="1"/>
            </a:xfrm>
            <a:prstGeom prst="line">
              <a:avLst/>
            </a:prstGeom>
            <a:ln w="12700">
              <a:solidFill>
                <a:schemeClr val="accent4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2631258" y="2757492"/>
              <a:ext cx="1010414" cy="3"/>
            </a:xfrm>
            <a:prstGeom prst="line">
              <a:avLst/>
            </a:prstGeom>
            <a:ln w="12700">
              <a:solidFill>
                <a:schemeClr val="accent4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/>
            <p:nvPr/>
          </p:nvCxnSpPr>
          <p:spPr>
            <a:xfrm rot="5400000">
              <a:off x="3125371" y="2955290"/>
              <a:ext cx="857341" cy="836675"/>
            </a:xfrm>
            <a:prstGeom prst="bentConnector3">
              <a:avLst/>
            </a:prstGeom>
            <a:ln w="12700">
              <a:solidFill>
                <a:schemeClr val="accent4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/>
            <p:cNvCxnSpPr/>
            <p:nvPr/>
          </p:nvCxnSpPr>
          <p:spPr>
            <a:xfrm rot="16200000" flipH="1">
              <a:off x="4972459" y="2955289"/>
              <a:ext cx="857343" cy="836676"/>
            </a:xfrm>
            <a:prstGeom prst="bentConnector3">
              <a:avLst/>
            </a:prstGeom>
            <a:ln w="12700">
              <a:solidFill>
                <a:schemeClr val="accent4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938850" y="2076305"/>
              <a:ext cx="1078992" cy="1698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accent4"/>
                  </a:solidFill>
                </a:rPr>
                <a:t>Subject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15022" y="2517555"/>
              <a:ext cx="1057657" cy="169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accent4"/>
                  </a:solidFill>
                </a:rPr>
                <a:t>Report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631258" y="2518710"/>
              <a:ext cx="1014224" cy="169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accent4"/>
                  </a:solidFill>
                </a:rPr>
                <a:t>RelatedItem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135704" y="3132420"/>
              <a:ext cx="836674" cy="169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accent4"/>
                  </a:solidFill>
                </a:rPr>
                <a:t>Encounter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982793" y="3139397"/>
              <a:ext cx="836674" cy="169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accent4"/>
                  </a:solidFill>
                </a:rPr>
                <a:t>Performer</a:t>
              </a: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2297282" y="3804522"/>
              <a:ext cx="1673351" cy="374927"/>
            </a:xfrm>
            <a:prstGeom prst="roundRect">
              <a:avLst/>
            </a:prstGeom>
            <a:solidFill>
              <a:schemeClr val="accent2">
                <a:alpha val="8000"/>
              </a:schemeClr>
            </a:solidFill>
            <a:ln w="1270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>
                  <a:solidFill>
                    <a:schemeClr val="accent2"/>
                  </a:solidFill>
                </a:rPr>
                <a:t>ENCOUNTER</a:t>
              </a:r>
              <a:endParaRPr lang="en-US" sz="900" dirty="0">
                <a:solidFill>
                  <a:schemeClr val="accent2"/>
                </a:solidFill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920689" y="3800193"/>
              <a:ext cx="1673351" cy="374927"/>
            </a:xfrm>
            <a:prstGeom prst="roundRect">
              <a:avLst/>
            </a:prstGeom>
            <a:solidFill>
              <a:schemeClr val="accent2">
                <a:alpha val="8000"/>
              </a:schemeClr>
            </a:solidFill>
            <a:ln w="1270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accent2"/>
                  </a:solidFill>
                </a:rPr>
                <a:t>PRACTITIONER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218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1200" y="2057342"/>
            <a:ext cx="8081214" cy="3733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 References</a:t>
            </a:r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>
            <a:off x="5943600" y="2980184"/>
            <a:ext cx="1656184" cy="144016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>
            <a:off x="7068108" y="3191870"/>
            <a:ext cx="1542492" cy="618131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50733" y="1688068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</a:t>
            </a:r>
            <a:r>
              <a:rPr lang="nl-NL" dirty="0"/>
              <a:t>: part of </a:t>
            </a:r>
            <a:r>
              <a:rPr lang="nl-NL" dirty="0" err="1"/>
              <a:t>DiagnosticReport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23302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457200" y="338619"/>
            <a:ext cx="8991600" cy="1128231"/>
          </a:xfrm>
        </p:spPr>
        <p:txBody>
          <a:bodyPr>
            <a:normAutofit/>
          </a:bodyPr>
          <a:lstStyle/>
          <a:p>
            <a:r>
              <a:rPr lang="en-NZ" sz="4000" b="0" dirty="0">
                <a:solidFill>
                  <a:srgbClr val="000000"/>
                </a:solidFill>
                <a:latin typeface="+mj-lt"/>
              </a:rPr>
              <a:t>Recording a consultation</a:t>
            </a:r>
            <a:endParaRPr lang="en-US" sz="4000" b="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68373" y="2254178"/>
            <a:ext cx="4566071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12-year-old-boy</a:t>
            </a:r>
          </a:p>
          <a:p>
            <a:endParaRPr lang="en-US" sz="1400" b="1" dirty="0"/>
          </a:p>
          <a:p>
            <a:r>
              <a:rPr lang="en-US" sz="1400" b="1" dirty="0">
                <a:solidFill>
                  <a:srgbClr val="004866"/>
                </a:solidFill>
              </a:rPr>
              <a:t>First consultation</a:t>
            </a:r>
          </a:p>
          <a:p>
            <a:r>
              <a:rPr lang="en-US" sz="1400" dirty="0"/>
              <a:t>Complaining of </a:t>
            </a:r>
            <a:r>
              <a:rPr lang="en-US" sz="1400" b="1" dirty="0">
                <a:solidFill>
                  <a:srgbClr val="64C09F"/>
                </a:solidFill>
              </a:rPr>
              <a:t>pain in the right ear for 3 days </a:t>
            </a:r>
            <a:r>
              <a:rPr lang="en-US" sz="1400" dirty="0"/>
              <a:t>with </a:t>
            </a:r>
            <a:r>
              <a:rPr lang="en-US" sz="1400" b="1" dirty="0">
                <a:solidFill>
                  <a:srgbClr val="54C8E8"/>
                </a:solidFill>
              </a:rPr>
              <a:t>an elevated temperature</a:t>
            </a:r>
            <a:r>
              <a:rPr lang="en-US" sz="1400" dirty="0"/>
              <a:t>. On examination, temperature </a:t>
            </a:r>
            <a:r>
              <a:rPr lang="en-US" sz="1400" b="1" dirty="0">
                <a:solidFill>
                  <a:srgbClr val="54C8E8"/>
                </a:solidFill>
              </a:rPr>
              <a:t>38°C</a:t>
            </a:r>
            <a:r>
              <a:rPr lang="en-US" sz="1400" dirty="0"/>
              <a:t> and an </a:t>
            </a:r>
            <a:r>
              <a:rPr lang="en-US" sz="1400" b="1" dirty="0">
                <a:solidFill>
                  <a:srgbClr val="54C8E8"/>
                </a:solidFill>
              </a:rPr>
              <a:t>inflamed right eardrum </a:t>
            </a:r>
            <a:r>
              <a:rPr lang="en-US" sz="1400" dirty="0"/>
              <a:t>with no perforation. Diagnosis </a:t>
            </a:r>
            <a:r>
              <a:rPr lang="en-US" sz="1400" b="1" dirty="0">
                <a:solidFill>
                  <a:srgbClr val="64C09F"/>
                </a:solidFill>
              </a:rPr>
              <a:t>Otitis Media</a:t>
            </a:r>
            <a:r>
              <a:rPr lang="en-US" sz="1400" dirty="0"/>
              <a:t>, and prescribed </a:t>
            </a:r>
            <a:r>
              <a:rPr lang="en-US" sz="1400" b="1" dirty="0">
                <a:solidFill>
                  <a:srgbClr val="9781BC"/>
                </a:solidFill>
              </a:rPr>
              <a:t>Amoxicillin 250mg 3 times per day for 7 days.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b="1" dirty="0">
                <a:solidFill>
                  <a:srgbClr val="004866"/>
                </a:solidFill>
              </a:rPr>
              <a:t>Follow up consultation</a:t>
            </a:r>
          </a:p>
          <a:p>
            <a:r>
              <a:rPr lang="en-US" sz="1400" dirty="0"/>
              <a:t>2 days later returned with an </a:t>
            </a:r>
            <a:r>
              <a:rPr lang="en-US" sz="1400" b="1" dirty="0">
                <a:solidFill>
                  <a:srgbClr val="64C09F"/>
                </a:solidFill>
              </a:rPr>
              <a:t>itchy skin rash</a:t>
            </a:r>
            <a:r>
              <a:rPr lang="en-US" sz="1400" dirty="0"/>
              <a:t>. No </a:t>
            </a:r>
            <a:r>
              <a:rPr lang="en-US" sz="1400" b="1" dirty="0">
                <a:solidFill>
                  <a:srgbClr val="64C09F"/>
                </a:solidFill>
              </a:rPr>
              <a:t>breathing difficulties</a:t>
            </a:r>
            <a:r>
              <a:rPr lang="en-US" sz="1400" dirty="0"/>
              <a:t>. On examination, </a:t>
            </a:r>
            <a:r>
              <a:rPr lang="en-US" sz="1400" b="1" dirty="0">
                <a:solidFill>
                  <a:srgbClr val="54C8E8"/>
                </a:solidFill>
              </a:rPr>
              <a:t>urticarial rash </a:t>
            </a:r>
            <a:r>
              <a:rPr lang="en-US" sz="1400" dirty="0"/>
              <a:t>on both arms. No evidence meningitis. Diagnosis of penicillin </a:t>
            </a:r>
            <a:r>
              <a:rPr lang="en-US" sz="1400" b="1" dirty="0">
                <a:solidFill>
                  <a:srgbClr val="EE2159"/>
                </a:solidFill>
              </a:rPr>
              <a:t>allergy</a:t>
            </a:r>
            <a:r>
              <a:rPr lang="en-US" sz="1400" dirty="0"/>
              <a:t>. Antibiotics changes to </a:t>
            </a:r>
            <a:r>
              <a:rPr lang="en-US" sz="1400" b="1" dirty="0">
                <a:solidFill>
                  <a:srgbClr val="9781BC"/>
                </a:solidFill>
              </a:rPr>
              <a:t>Erythromycin 250mg 4 times per day for 10 days.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543800" y="2254178"/>
            <a:ext cx="2380130" cy="3212869"/>
          </a:xfrm>
          <a:prstGeom prst="rect">
            <a:avLst/>
          </a:prstGeom>
          <a:solidFill>
            <a:schemeClr val="bg1"/>
          </a:solidFill>
          <a:ln w="12700">
            <a:solidFill>
              <a:srgbClr val="00486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013095" y="2344448"/>
            <a:ext cx="2045305" cy="2913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00"/>
              </a:lnSpc>
              <a:spcBef>
                <a:spcPts val="300"/>
              </a:spcBef>
            </a:pPr>
            <a:r>
              <a:rPr lang="en-US" dirty="0">
                <a:solidFill>
                  <a:schemeClr val="accent2"/>
                </a:solidFill>
              </a:rPr>
              <a:t>Patient</a:t>
            </a:r>
          </a:p>
          <a:p>
            <a:pPr>
              <a:lnSpc>
                <a:spcPts val="3300"/>
              </a:lnSpc>
              <a:spcBef>
                <a:spcPts val="300"/>
              </a:spcBef>
            </a:pPr>
            <a:r>
              <a:rPr lang="en-US" dirty="0">
                <a:solidFill>
                  <a:srgbClr val="004866"/>
                </a:solidFill>
              </a:rPr>
              <a:t>Encounter</a:t>
            </a:r>
          </a:p>
          <a:p>
            <a:pPr>
              <a:lnSpc>
                <a:spcPts val="3300"/>
              </a:lnSpc>
              <a:spcBef>
                <a:spcPts val="300"/>
              </a:spcBef>
            </a:pPr>
            <a:r>
              <a:rPr lang="en-US" dirty="0">
                <a:solidFill>
                  <a:srgbClr val="64C09F"/>
                </a:solidFill>
              </a:rPr>
              <a:t>Condition</a:t>
            </a:r>
          </a:p>
          <a:p>
            <a:pPr>
              <a:lnSpc>
                <a:spcPts val="3300"/>
              </a:lnSpc>
              <a:spcBef>
                <a:spcPts val="300"/>
              </a:spcBef>
            </a:pPr>
            <a:r>
              <a:rPr lang="en-US" dirty="0">
                <a:solidFill>
                  <a:srgbClr val="54C8E8"/>
                </a:solidFill>
              </a:rPr>
              <a:t>Observation</a:t>
            </a:r>
          </a:p>
          <a:p>
            <a:pPr>
              <a:lnSpc>
                <a:spcPts val="3300"/>
              </a:lnSpc>
              <a:spcBef>
                <a:spcPts val="300"/>
              </a:spcBef>
            </a:pPr>
            <a:r>
              <a:rPr lang="en-US" dirty="0">
                <a:solidFill>
                  <a:srgbClr val="9781BC"/>
                </a:solidFill>
              </a:rPr>
              <a:t>Medication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dirty="0">
                <a:solidFill>
                  <a:srgbClr val="EE2159"/>
                </a:solidFill>
              </a:rPr>
              <a:t>Allergy Intolerance</a:t>
            </a:r>
          </a:p>
        </p:txBody>
      </p:sp>
      <p:sp>
        <p:nvSpPr>
          <p:cNvPr id="4" name="Rectangle 3"/>
          <p:cNvSpPr/>
          <p:nvPr/>
        </p:nvSpPr>
        <p:spPr>
          <a:xfrm>
            <a:off x="7790577" y="2506399"/>
            <a:ext cx="191192" cy="2549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98699" y="2962637"/>
            <a:ext cx="191192" cy="254923"/>
          </a:xfrm>
          <a:prstGeom prst="rect">
            <a:avLst/>
          </a:prstGeom>
          <a:solidFill>
            <a:srgbClr val="00486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98699" y="3418877"/>
            <a:ext cx="191192" cy="254923"/>
          </a:xfrm>
          <a:prstGeom prst="rect">
            <a:avLst/>
          </a:prstGeom>
          <a:solidFill>
            <a:srgbClr val="64C09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800075" y="3859335"/>
            <a:ext cx="191192" cy="254923"/>
          </a:xfrm>
          <a:prstGeom prst="rect">
            <a:avLst/>
          </a:prstGeom>
          <a:solidFill>
            <a:srgbClr val="54C8E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90577" y="4297414"/>
            <a:ext cx="191192" cy="254923"/>
          </a:xfrm>
          <a:prstGeom prst="rect">
            <a:avLst/>
          </a:prstGeom>
          <a:solidFill>
            <a:srgbClr val="9781B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790577" y="4769614"/>
            <a:ext cx="191192" cy="254923"/>
          </a:xfrm>
          <a:prstGeom prst="rect">
            <a:avLst/>
          </a:prstGeom>
          <a:solidFill>
            <a:srgbClr val="EE215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61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420418" y="400144"/>
            <a:ext cx="7158739" cy="5982322"/>
            <a:chOff x="744004" y="245678"/>
            <a:chExt cx="7158739" cy="4486737"/>
          </a:xfrm>
        </p:grpSpPr>
        <p:sp>
          <p:nvSpPr>
            <p:cNvPr id="5" name="Rounded Rectangle 4"/>
            <p:cNvSpPr/>
            <p:nvPr/>
          </p:nvSpPr>
          <p:spPr>
            <a:xfrm>
              <a:off x="744004" y="687284"/>
              <a:ext cx="1558833" cy="304799"/>
            </a:xfrm>
            <a:prstGeom prst="roundRect">
              <a:avLst/>
            </a:prstGeom>
            <a:noFill/>
            <a:ln w="12700">
              <a:solidFill>
                <a:srgbClr val="004866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04866"/>
                  </a:solidFill>
                </a:rPr>
                <a:t>Encounter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744004" y="3230187"/>
              <a:ext cx="1558833" cy="304799"/>
            </a:xfrm>
            <a:prstGeom prst="roundRect">
              <a:avLst/>
            </a:prstGeom>
            <a:noFill/>
            <a:ln w="12700">
              <a:solidFill>
                <a:srgbClr val="004866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04866"/>
                  </a:solidFill>
                </a:rPr>
                <a:t>Encounter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5794975" y="1270758"/>
              <a:ext cx="1558833" cy="304799"/>
            </a:xfrm>
            <a:prstGeom prst="roundRect">
              <a:avLst/>
            </a:prstGeom>
            <a:noFill/>
            <a:ln w="12700">
              <a:solidFill>
                <a:srgbClr val="004866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rgbClr val="004866"/>
                  </a:solidFill>
                </a:rPr>
                <a:t>Practitioner</a:t>
              </a:r>
              <a:endParaRPr lang="en-US" sz="1400" dirty="0">
                <a:solidFill>
                  <a:srgbClr val="004866"/>
                </a:solidFill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5794975" y="486986"/>
              <a:ext cx="1558833" cy="304799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rgbClr val="C00000"/>
                  </a:solidFill>
                </a:rPr>
                <a:t>Patient</a:t>
              </a:r>
              <a:endParaRPr lang="en-US" sz="1400" dirty="0">
                <a:solidFill>
                  <a:srgbClr val="C00000"/>
                </a:solidFill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2537179" y="452152"/>
              <a:ext cx="791" cy="2020388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541488" y="451921"/>
              <a:ext cx="2870369" cy="0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541488" y="1245208"/>
              <a:ext cx="2864313" cy="0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2541488" y="1656990"/>
              <a:ext cx="2863598" cy="3113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541488" y="2056661"/>
              <a:ext cx="2979370" cy="0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541488" y="2474499"/>
              <a:ext cx="3103835" cy="2601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2329662" y="845806"/>
              <a:ext cx="3082195" cy="0"/>
            </a:xfrm>
            <a:prstGeom prst="line">
              <a:avLst/>
            </a:prstGeom>
            <a:ln w="12700" cmpd="sng">
              <a:solidFill>
                <a:schemeClr val="accent4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2544244" y="2972303"/>
              <a:ext cx="167" cy="1605625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2548553" y="2971378"/>
              <a:ext cx="5348908" cy="694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548553" y="3765359"/>
              <a:ext cx="3747425" cy="0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548553" y="4177141"/>
              <a:ext cx="4044151" cy="0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2548553" y="4576812"/>
              <a:ext cx="4316180" cy="0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2336727" y="3365957"/>
              <a:ext cx="5557937" cy="0"/>
            </a:xfrm>
            <a:prstGeom prst="line">
              <a:avLst/>
            </a:prstGeom>
            <a:ln w="12700" cmpd="sng">
              <a:solidFill>
                <a:schemeClr val="accent4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6596251" y="1626713"/>
              <a:ext cx="0" cy="2548468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6862699" y="1626713"/>
              <a:ext cx="0" cy="2949272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6299525" y="1626713"/>
              <a:ext cx="0" cy="2137230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7896183" y="631403"/>
              <a:ext cx="0" cy="2733075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645323" y="1441042"/>
              <a:ext cx="2347" cy="1035389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5527589" y="1441042"/>
              <a:ext cx="0" cy="616140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5414300" y="453813"/>
              <a:ext cx="311" cy="393490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7392102" y="631178"/>
              <a:ext cx="510641" cy="4235"/>
            </a:xfrm>
            <a:prstGeom prst="line">
              <a:avLst/>
            </a:prstGeom>
            <a:ln w="12700" cmpd="sng">
              <a:solidFill>
                <a:schemeClr val="accent4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5411829" y="631178"/>
              <a:ext cx="362793" cy="2886"/>
            </a:xfrm>
            <a:prstGeom prst="line">
              <a:avLst/>
            </a:prstGeom>
            <a:ln w="12700" cmpd="sng">
              <a:solidFill>
                <a:schemeClr val="accent4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405479" y="1432290"/>
              <a:ext cx="362793" cy="2886"/>
            </a:xfrm>
            <a:prstGeom prst="line">
              <a:avLst/>
            </a:prstGeom>
            <a:ln w="12700" cmpd="sng">
              <a:solidFill>
                <a:schemeClr val="accent4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4538593" y="245678"/>
              <a:ext cx="7535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>
                  <a:solidFill>
                    <a:srgbClr val="004866"/>
                  </a:solidFill>
                </a:rPr>
                <a:t>Asserter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546685" y="650279"/>
              <a:ext cx="7535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4866"/>
                  </a:solidFill>
                </a:rPr>
                <a:t>Performer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546685" y="1054878"/>
              <a:ext cx="7535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4866"/>
                  </a:solidFill>
                </a:rPr>
                <a:t>Performer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538593" y="1467576"/>
              <a:ext cx="7535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4866"/>
                  </a:solidFill>
                </a:rPr>
                <a:t>Performer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570961" y="3563413"/>
              <a:ext cx="7535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4866"/>
                  </a:solidFill>
                </a:rPr>
                <a:t>Performer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570961" y="3976107"/>
              <a:ext cx="7535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4866"/>
                  </a:solidFill>
                </a:rPr>
                <a:t>Performer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570961" y="4372613"/>
              <a:ext cx="7535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4866"/>
                  </a:solidFill>
                </a:rPr>
                <a:t>Performer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047124" y="2770394"/>
              <a:ext cx="7535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4866"/>
                  </a:solidFill>
                </a:rPr>
                <a:t>Asserter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040774" y="3168644"/>
              <a:ext cx="7535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4866"/>
                  </a:solidFill>
                </a:rPr>
                <a:t>Asserter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537245" y="2267337"/>
              <a:ext cx="8034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>
                  <a:solidFill>
                    <a:srgbClr val="004866"/>
                  </a:solidFill>
                </a:rPr>
                <a:t>Prescriber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4545337" y="1862736"/>
              <a:ext cx="7535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>
                  <a:solidFill>
                    <a:srgbClr val="004866"/>
                  </a:solidFill>
                </a:rPr>
                <a:t>Asserter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>
              <a:off x="5406208" y="1246832"/>
              <a:ext cx="0" cy="403942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ounded Rectangle 6"/>
            <p:cNvSpPr/>
            <p:nvPr/>
          </p:nvSpPr>
          <p:spPr>
            <a:xfrm>
              <a:off x="2807935" y="277982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64C09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64C09F"/>
                  </a:solidFill>
                </a:rPr>
                <a:t>Pain right ear 3 days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825352" y="1897777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64C09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rgbClr val="64C09F"/>
                  </a:solidFill>
                </a:rPr>
                <a:t>Otitis media</a:t>
              </a:r>
              <a:endParaRPr lang="en-US" sz="1000" dirty="0">
                <a:solidFill>
                  <a:srgbClr val="64C09F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825352" y="2820886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64C09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64C09F"/>
                  </a:solidFill>
                </a:rPr>
                <a:t>Itchy </a:t>
              </a:r>
              <a:r>
                <a:rPr lang="en-US" sz="1000">
                  <a:solidFill>
                    <a:srgbClr val="64C09F"/>
                  </a:solidFill>
                </a:rPr>
                <a:t>skin rash</a:t>
              </a:r>
              <a:endParaRPr lang="en-US" sz="1000" dirty="0">
                <a:solidFill>
                  <a:srgbClr val="64C09F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825352" y="3230189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64C09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64C09F"/>
                  </a:solidFill>
                </a:rPr>
                <a:t>No </a:t>
              </a:r>
              <a:r>
                <a:rPr lang="en-US" sz="1000">
                  <a:solidFill>
                    <a:srgbClr val="64C09F"/>
                  </a:solidFill>
                </a:rPr>
                <a:t>breathing difficulties</a:t>
              </a:r>
              <a:endParaRPr lang="en-US" sz="1000" dirty="0">
                <a:solidFill>
                  <a:srgbClr val="64C09F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816644" y="687285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54C8E8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54C8E8"/>
                  </a:solidFill>
                </a:rPr>
                <a:t>Elevated temperature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816643" y="1096588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54C8E8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54C8E8"/>
                  </a:solidFill>
                </a:rPr>
                <a:t>Temperature 38°C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816643" y="1497183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54C8E8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54C8E8"/>
                  </a:solidFill>
                </a:rPr>
                <a:t>Inflamed right drum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816643" y="3630782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54C8E8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54C8E8"/>
                  </a:solidFill>
                </a:rPr>
                <a:t>Urticarial Rash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820997" y="2302725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9781BC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9781BC"/>
                  </a:solidFill>
                </a:rPr>
                <a:t>Amoxicillin 250mg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820997" y="4427616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9781BC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rgbClr val="9781BC"/>
                  </a:solidFill>
                </a:rPr>
                <a:t>Erythromycin 250mg</a:t>
              </a:r>
              <a:endParaRPr lang="en-US" sz="1000" dirty="0">
                <a:solidFill>
                  <a:srgbClr val="9781BC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820997" y="4027022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E2159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EE2159"/>
                  </a:solidFill>
                </a:rPr>
                <a:t>Penicillin Allergy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4335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6508735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clinFHIR</a:t>
            </a:r>
            <a:r>
              <a:rPr lang="en-US" dirty="0"/>
              <a:t>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Public HAPI STU3</a:t>
            </a:r>
          </a:p>
          <a:p>
            <a:r>
              <a:rPr lang="en-US" dirty="0"/>
              <a:t>Public AEGIS </a:t>
            </a:r>
            <a:r>
              <a:rPr lang="en-US" dirty="0" err="1"/>
              <a:t>WildFHIR</a:t>
            </a:r>
            <a:r>
              <a:rPr lang="en-US" dirty="0"/>
              <a:t> STU3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511239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2657"/>
            <a:ext cx="8724905" cy="1152128"/>
          </a:xfrm>
        </p:spPr>
        <p:txBody>
          <a:bodyPr/>
          <a:lstStyle/>
          <a:p>
            <a:r>
              <a:rPr lang="en-GB" dirty="0"/>
              <a:t>A Resource’s </a:t>
            </a:r>
            <a:r>
              <a:rPr lang="en-GB" u="sng" dirty="0"/>
              <a:t>id</a:t>
            </a:r>
            <a:r>
              <a:rPr lang="en-GB" dirty="0"/>
              <a:t>entity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fact: a URL</a:t>
            </a:r>
          </a:p>
          <a:p>
            <a:pPr lvl="1"/>
            <a:endParaRPr lang="en-GB" dirty="0"/>
          </a:p>
          <a:p>
            <a:pPr lvl="1"/>
            <a:r>
              <a:rPr lang="en-GB" b="1" dirty="0">
                <a:latin typeface="Courier New" pitchFamily="49" charset="0"/>
                <a:cs typeface="Courier New" pitchFamily="49" charset="0"/>
              </a:rPr>
              <a:t>http://server.org/fhir/Patient/1</a:t>
            </a:r>
          </a:p>
        </p:txBody>
      </p:sp>
      <p:sp>
        <p:nvSpPr>
          <p:cNvPr id="6" name="Left Brace 5"/>
          <p:cNvSpPr/>
          <p:nvPr/>
        </p:nvSpPr>
        <p:spPr bwMode="auto">
          <a:xfrm rot="16200000">
            <a:off x="3314702" y="1409699"/>
            <a:ext cx="381000" cy="4267201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69076" y="3745468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endpoint</a:t>
            </a:r>
          </a:p>
        </p:txBody>
      </p:sp>
      <p:sp>
        <p:nvSpPr>
          <p:cNvPr id="8" name="Left Brace 7"/>
          <p:cNvSpPr/>
          <p:nvPr/>
        </p:nvSpPr>
        <p:spPr bwMode="auto">
          <a:xfrm rot="5400000">
            <a:off x="6409659" y="2075786"/>
            <a:ext cx="380999" cy="1430084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Left Brace 8"/>
          <p:cNvSpPr/>
          <p:nvPr/>
        </p:nvSpPr>
        <p:spPr bwMode="auto">
          <a:xfrm rot="16200000">
            <a:off x="7382546" y="3340246"/>
            <a:ext cx="380999" cy="398721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91200" y="2230995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resource type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08198" y="37454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0" y="5029200"/>
            <a:ext cx="6314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This URL resolves to the current version of a resource</a:t>
            </a:r>
          </a:p>
        </p:txBody>
      </p:sp>
    </p:spTree>
    <p:extLst>
      <p:ext uri="{BB962C8B-B14F-4D97-AF65-F5344CB8AC3E}">
        <p14:creationId xmlns:p14="http://schemas.microsoft.com/office/powerpoint/2010/main" val="6581867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“Business” identifiers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957724"/>
            <a:ext cx="3467100" cy="367665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 bwMode="auto">
          <a:xfrm>
            <a:off x="2076128" y="2324176"/>
            <a:ext cx="3562672" cy="266625"/>
          </a:xfrm>
          <a:prstGeom prst="roundRect">
            <a:avLst/>
          </a:prstGeom>
          <a:noFill/>
          <a:ln w="57150"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NL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101" y="1957724"/>
            <a:ext cx="3343275" cy="272415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 bwMode="auto">
          <a:xfrm>
            <a:off x="6553200" y="2324176"/>
            <a:ext cx="3429000" cy="266625"/>
          </a:xfrm>
          <a:prstGeom prst="roundRect">
            <a:avLst/>
          </a:prstGeom>
          <a:noFill/>
          <a:ln w="57150"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NL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787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ontent Placeholder 2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clrChange>
              <a:clrFrom>
                <a:srgbClr val="FFE074"/>
              </a:clrFrom>
              <a:clrTo>
                <a:srgbClr val="FFE07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183"/>
          <a:stretch/>
        </p:blipFill>
        <p:spPr>
          <a:xfrm>
            <a:off x="1676400" y="1741715"/>
            <a:ext cx="8915400" cy="4789715"/>
          </a:xfrm>
        </p:spPr>
      </p:pic>
      <p:sp>
        <p:nvSpPr>
          <p:cNvPr id="31" name="Rounded Rectangle 30"/>
          <p:cNvSpPr/>
          <p:nvPr/>
        </p:nvSpPr>
        <p:spPr bwMode="auto">
          <a:xfrm>
            <a:off x="1772081" y="1705335"/>
            <a:ext cx="8667319" cy="4837800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1" name="Rectangle 10"/>
          <p:cNvSpPr/>
          <p:nvPr/>
        </p:nvSpPr>
        <p:spPr bwMode="auto">
          <a:xfrm>
            <a:off x="3276600" y="2743200"/>
            <a:ext cx="1600200" cy="2590800"/>
          </a:xfrm>
          <a:prstGeom prst="roundRect">
            <a:avLst>
              <a:gd name="adj" fmla="val 6712"/>
            </a:avLst>
          </a:prstGeom>
          <a:ln w="25400">
            <a:headEnd type="none" w="med" len="med"/>
            <a:tailEnd type="none" w="med" len="med"/>
          </a:ln>
          <a:effectLst>
            <a:outerShdw blurRad="76200" dist="889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Arial" charset="0"/>
              </a:rPr>
              <a:t>Patient</a:t>
            </a:r>
          </a:p>
          <a:p>
            <a:pPr lvl="0"/>
            <a:endParaRPr lang="en-US" b="1" dirty="0">
              <a:solidFill>
                <a:srgbClr val="000000"/>
              </a:solidFill>
              <a:latin typeface="Arial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Arial" charset="0"/>
              </a:rPr>
              <a:t>MRN 22234</a:t>
            </a:r>
          </a:p>
          <a:p>
            <a:pPr lvl="0"/>
            <a:r>
              <a:rPr lang="en-US" sz="1400" dirty="0">
                <a:solidFill>
                  <a:srgbClr val="000000"/>
                </a:solidFill>
                <a:latin typeface="Arial" charset="0"/>
              </a:rPr>
              <a:t>“Ewout Kramer”</a:t>
            </a:r>
          </a:p>
          <a:p>
            <a:pPr lvl="0"/>
            <a:r>
              <a:rPr lang="en-US" sz="1400" dirty="0">
                <a:solidFill>
                  <a:srgbClr val="000000"/>
                </a:solidFill>
                <a:latin typeface="Arial" charset="0"/>
              </a:rPr>
              <a:t>30-11-1972</a:t>
            </a:r>
          </a:p>
          <a:p>
            <a:pPr lvl="0"/>
            <a:r>
              <a:rPr lang="en-US" sz="1400" dirty="0">
                <a:solidFill>
                  <a:srgbClr val="000000"/>
                </a:solidFill>
                <a:latin typeface="Arial" charset="0"/>
              </a:rPr>
              <a:t>Amsterdam</a:t>
            </a:r>
          </a:p>
          <a:p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endParaRPr lang="en-US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 Metadata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519000" y="2196567"/>
            <a:ext cx="2202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Metadata</a:t>
            </a:r>
            <a:endParaRPr lang="nl-NL" dirty="0"/>
          </a:p>
        </p:txBody>
      </p:sp>
      <p:sp>
        <p:nvSpPr>
          <p:cNvPr id="16" name="TextBox 15"/>
          <p:cNvSpPr txBox="1"/>
          <p:nvPr/>
        </p:nvSpPr>
        <p:spPr>
          <a:xfrm>
            <a:off x="5029200" y="2812918"/>
            <a:ext cx="48952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&lt;id value="4705149-patient"/&gt;</a:t>
            </a:r>
            <a:br>
              <a:rPr lang="en-US" sz="1600" dirty="0"/>
            </a:br>
            <a:r>
              <a:rPr lang="en-US" sz="1600" dirty="0"/>
              <a:t>&lt;meta&gt;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dirty="0" err="1"/>
              <a:t>versionId</a:t>
            </a:r>
            <a:r>
              <a:rPr lang="en-US" sz="1600" dirty="0"/>
              <a:t> value="4"/&gt;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dirty="0" err="1"/>
              <a:t>lastUpdated</a:t>
            </a:r>
            <a:r>
              <a:rPr lang="en-US" sz="1600" dirty="0"/>
              <a:t> value="2016-08-10T16:18:46Z"/&gt;</a:t>
            </a:r>
          </a:p>
          <a:p>
            <a:r>
              <a:rPr lang="en-US" sz="1600" dirty="0"/>
              <a:t>    &lt;profile value=… /&gt;</a:t>
            </a:r>
          </a:p>
          <a:p>
            <a:r>
              <a:rPr lang="en-US" sz="1600" dirty="0"/>
              <a:t>    &lt;security value=…/&gt;</a:t>
            </a:r>
          </a:p>
          <a:p>
            <a:r>
              <a:rPr lang="en-US" sz="1600" dirty="0"/>
              <a:t>    &lt;tag value= …/&gt;	</a:t>
            </a:r>
            <a:br>
              <a:rPr lang="en-US" sz="1600" dirty="0"/>
            </a:br>
            <a:r>
              <a:rPr lang="en-US" sz="1600" dirty="0"/>
              <a:t>&lt;/meta&gt;</a:t>
            </a:r>
          </a:p>
          <a:p>
            <a:r>
              <a:rPr lang="en-US" sz="1600" dirty="0"/>
              <a:t>…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6122973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Metadata Tags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Contains metadata about resources</a:t>
            </a:r>
          </a:p>
          <a:p>
            <a:pPr lvl="1"/>
            <a:r>
              <a:rPr lang="en-GB" sz="2000" dirty="0"/>
              <a:t>Beyond ID: version &amp; date</a:t>
            </a:r>
          </a:p>
          <a:p>
            <a:r>
              <a:rPr lang="en-GB" sz="2400" dirty="0"/>
              <a:t>Used for different purposes:</a:t>
            </a:r>
          </a:p>
          <a:p>
            <a:pPr lvl="1"/>
            <a:r>
              <a:rPr lang="en-GB" sz="2000" dirty="0"/>
              <a:t>&lt;profile&gt; 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dirty="0"/>
              <a:t>Compliance to one or more profiles</a:t>
            </a:r>
            <a:endParaRPr lang="en-GB" sz="2000" b="1" dirty="0"/>
          </a:p>
          <a:p>
            <a:pPr lvl="1"/>
            <a:r>
              <a:rPr lang="en-GB" sz="2000" dirty="0"/>
              <a:t>&lt;security&gt; 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dirty="0"/>
              <a:t>Security – e.g. sensitivity of the resource data</a:t>
            </a:r>
            <a:endParaRPr lang="en-GB" sz="2000" b="1" dirty="0"/>
          </a:p>
          <a:p>
            <a:pPr lvl="1"/>
            <a:r>
              <a:rPr lang="en-GB" sz="2000" dirty="0"/>
              <a:t>&lt;tag&gt; 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dirty="0"/>
              <a:t>User defined – e.g. test data</a:t>
            </a:r>
            <a:endParaRPr lang="en-GB" sz="2000" b="1" dirty="0"/>
          </a:p>
          <a:p>
            <a:r>
              <a:rPr lang="en-GB" sz="2400" dirty="0"/>
              <a:t>Transported in different ways:</a:t>
            </a:r>
          </a:p>
          <a:p>
            <a:pPr lvl="1"/>
            <a:r>
              <a:rPr lang="en-GB" sz="2000" dirty="0"/>
              <a:t>REST – as an HTTP header</a:t>
            </a:r>
          </a:p>
          <a:p>
            <a:pPr lvl="1"/>
            <a:r>
              <a:rPr lang="en-GB" sz="2000" dirty="0"/>
              <a:t>In a Bundle (document, message, transaction)</a:t>
            </a:r>
          </a:p>
          <a:p>
            <a:pPr lvl="1"/>
            <a:r>
              <a:rPr lang="en-GB" sz="2000" dirty="0"/>
              <a:t>In the metadata element of the resource or the Bundle</a:t>
            </a:r>
          </a:p>
        </p:txBody>
      </p:sp>
    </p:spTree>
    <p:extLst>
      <p:ext uri="{BB962C8B-B14F-4D97-AF65-F5344CB8AC3E}">
        <p14:creationId xmlns:p14="http://schemas.microsoft.com/office/powerpoint/2010/main" val="4223383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FHIR </a:t>
            </a:r>
            <a:r>
              <a:rPr lang="en-GB" i="1"/>
              <a:t>Elements</a:t>
            </a:r>
            <a:endParaRPr lang="en-GB" dirty="0"/>
          </a:p>
        </p:txBody>
      </p:sp>
      <p:pic>
        <p:nvPicPr>
          <p:cNvPr id="43" name="Content Placeholder 26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E074"/>
              </a:clrFrom>
              <a:clrTo>
                <a:srgbClr val="FFE07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183"/>
          <a:stretch/>
        </p:blipFill>
        <p:spPr>
          <a:xfrm>
            <a:off x="2436840" y="1741715"/>
            <a:ext cx="7139901" cy="4789715"/>
          </a:xfrm>
          <a:prstGeom prst="rect">
            <a:avLst/>
          </a:prstGeom>
        </p:spPr>
      </p:pic>
      <p:sp>
        <p:nvSpPr>
          <p:cNvPr id="44" name="Rounded Rectangle 43"/>
          <p:cNvSpPr/>
          <p:nvPr/>
        </p:nvSpPr>
        <p:spPr bwMode="auto">
          <a:xfrm>
            <a:off x="1866900" y="1715400"/>
            <a:ext cx="7696200" cy="4837800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46" name="Rectangle 10"/>
          <p:cNvSpPr/>
          <p:nvPr/>
        </p:nvSpPr>
        <p:spPr bwMode="auto">
          <a:xfrm>
            <a:off x="4343400" y="2743200"/>
            <a:ext cx="3494048" cy="2667000"/>
          </a:xfrm>
          <a:prstGeom prst="roundRect">
            <a:avLst>
              <a:gd name="adj" fmla="val 6712"/>
            </a:avLst>
          </a:prstGeom>
          <a:ln w="25400">
            <a:headEnd type="none" w="med" len="med"/>
            <a:tailEnd type="none" w="med" len="med"/>
          </a:ln>
          <a:effectLst>
            <a:outerShdw blurRad="76200" dist="889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chemeClr val="tx1"/>
                </a:solidFill>
                <a:latin typeface="Arial" charset="0"/>
              </a:rPr>
              <a:t>Resource</a:t>
            </a:r>
          </a:p>
          <a:p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endParaRPr lang="en-US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7" name="Rectangle 11"/>
          <p:cNvSpPr/>
          <p:nvPr/>
        </p:nvSpPr>
        <p:spPr bwMode="auto">
          <a:xfrm>
            <a:off x="6006791" y="2850067"/>
            <a:ext cx="1681975" cy="70159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chemeClr val="tx1"/>
                </a:solidFill>
                <a:latin typeface="Arial" charset="0"/>
              </a:rPr>
              <a:t>Narrative</a:t>
            </a:r>
          </a:p>
        </p:txBody>
      </p:sp>
      <p:sp>
        <p:nvSpPr>
          <p:cNvPr id="50" name="Rectangle 14"/>
          <p:cNvSpPr/>
          <p:nvPr/>
        </p:nvSpPr>
        <p:spPr bwMode="auto">
          <a:xfrm>
            <a:off x="4417743" y="4155688"/>
            <a:ext cx="1440365" cy="70159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chemeClr val="tx1"/>
                </a:solidFill>
                <a:latin typeface="Arial" charset="0"/>
              </a:rPr>
              <a:t>Extensions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127039" y="2196567"/>
            <a:ext cx="2202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Metadata</a:t>
            </a:r>
            <a:endParaRPr lang="nl-NL" dirty="0"/>
          </a:p>
        </p:txBody>
      </p:sp>
      <p:cxnSp>
        <p:nvCxnSpPr>
          <p:cNvPr id="29" name="Straight Arrow Connector 28"/>
          <p:cNvCxnSpPr/>
          <p:nvPr/>
        </p:nvCxnSpPr>
        <p:spPr bwMode="auto">
          <a:xfrm flipV="1">
            <a:off x="7450540" y="3011091"/>
            <a:ext cx="931461" cy="3729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flipV="1">
            <a:off x="5410200" y="2820590"/>
            <a:ext cx="762000" cy="12180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8" name="Rectangle 12"/>
          <p:cNvSpPr/>
          <p:nvPr/>
        </p:nvSpPr>
        <p:spPr bwMode="auto">
          <a:xfrm>
            <a:off x="6006791" y="3700347"/>
            <a:ext cx="1681975" cy="148682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chemeClr val="tx1"/>
                </a:solidFill>
                <a:latin typeface="Arial" charset="0"/>
              </a:rPr>
              <a:t>Elements</a:t>
            </a:r>
          </a:p>
        </p:txBody>
      </p:sp>
      <p:sp>
        <p:nvSpPr>
          <p:cNvPr id="49" name="Rectangle 13"/>
          <p:cNvSpPr/>
          <p:nvPr/>
        </p:nvSpPr>
        <p:spPr bwMode="auto">
          <a:xfrm>
            <a:off x="6135919" y="4259069"/>
            <a:ext cx="1404165" cy="70159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chemeClr val="tx1"/>
                </a:solidFill>
                <a:latin typeface="Arial" charset="0"/>
              </a:rPr>
              <a:t>Extensions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6459940" y="4342209"/>
            <a:ext cx="3657600" cy="17978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solidFill>
                  <a:schemeClr val="tx1"/>
                </a:solidFill>
                <a:latin typeface="Arial" charset="0"/>
              </a:rPr>
              <a:t>Primitives</a:t>
            </a:r>
            <a:br>
              <a:rPr lang="en-US" b="1" dirty="0">
                <a:solidFill>
                  <a:schemeClr val="tx1"/>
                </a:solidFill>
                <a:latin typeface="Arial" charset="0"/>
              </a:rPr>
            </a:br>
            <a:r>
              <a:rPr lang="en-US" sz="1400" dirty="0">
                <a:solidFill>
                  <a:schemeClr val="tx1"/>
                </a:solidFill>
                <a:latin typeface="Arial" charset="0"/>
              </a:rPr>
              <a:t>(integer, boolean, </a:t>
            </a:r>
          </a:p>
          <a:p>
            <a:r>
              <a:rPr lang="en-US" sz="1400" dirty="0">
                <a:solidFill>
                  <a:schemeClr val="tx1"/>
                </a:solidFill>
                <a:latin typeface="Arial" charset="0"/>
              </a:rPr>
              <a:t>string, instant)</a:t>
            </a:r>
          </a:p>
          <a:p>
            <a:endParaRPr lang="en-US" b="1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8441140" y="4763690"/>
            <a:ext cx="14478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charset="0"/>
              </a:rPr>
              <a:t>Derived Primitives</a:t>
            </a:r>
            <a:endParaRPr lang="en-US" sz="1400" b="1" dirty="0">
              <a:solidFill>
                <a:schemeClr val="tx1"/>
              </a:solidFill>
              <a:latin typeface="Arial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Arial" charset="0"/>
              </a:rPr>
              <a:t>(oid, uuid, </a:t>
            </a:r>
            <a:br>
              <a:rPr lang="en-US" sz="1400" dirty="0">
                <a:solidFill>
                  <a:schemeClr val="tx1"/>
                </a:solidFill>
                <a:latin typeface="Arial" charset="0"/>
              </a:rPr>
            </a:br>
            <a:r>
              <a:rPr lang="en-US" sz="1400" dirty="0">
                <a:solidFill>
                  <a:schemeClr val="tx1"/>
                </a:solidFill>
                <a:latin typeface="Arial" charset="0"/>
              </a:rPr>
              <a:t>code, id)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6172200" y="1791890"/>
            <a:ext cx="4114800" cy="2057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solidFill>
                  <a:schemeClr val="tx1"/>
                </a:solidFill>
                <a:latin typeface="Arial" charset="0"/>
              </a:rPr>
              <a:t>Complex</a:t>
            </a:r>
          </a:p>
          <a:p>
            <a:r>
              <a:rPr lang="en-US" b="1" dirty="0">
                <a:solidFill>
                  <a:schemeClr val="tx1"/>
                </a:solidFill>
                <a:latin typeface="Arial" charset="0"/>
              </a:rPr>
              <a:t>Datatypes</a:t>
            </a:r>
            <a:br>
              <a:rPr lang="en-US" dirty="0">
                <a:solidFill>
                  <a:schemeClr val="tx1"/>
                </a:solidFill>
                <a:latin typeface="Arial" charset="0"/>
              </a:rPr>
            </a:br>
            <a:r>
              <a:rPr lang="en-US" sz="1400" dirty="0">
                <a:solidFill>
                  <a:schemeClr val="tx1"/>
                </a:solidFill>
                <a:latin typeface="Arial" charset="0"/>
              </a:rPr>
              <a:t>(HumanName, </a:t>
            </a:r>
            <a:br>
              <a:rPr lang="en-US" sz="1400" dirty="0">
                <a:solidFill>
                  <a:schemeClr val="tx1"/>
                </a:solidFill>
                <a:latin typeface="Arial" charset="0"/>
              </a:rPr>
            </a:br>
            <a:r>
              <a:rPr lang="en-US" sz="1400" dirty="0">
                <a:solidFill>
                  <a:schemeClr val="tx1"/>
                </a:solidFill>
                <a:latin typeface="Arial" charset="0"/>
              </a:rPr>
              <a:t>Quantity, Period,</a:t>
            </a:r>
            <a:br>
              <a:rPr lang="en-US" sz="1400" dirty="0">
                <a:solidFill>
                  <a:schemeClr val="tx1"/>
                </a:solidFill>
                <a:latin typeface="Arial" charset="0"/>
              </a:rPr>
            </a:br>
            <a:r>
              <a:rPr lang="en-US" sz="1400" dirty="0">
                <a:solidFill>
                  <a:schemeClr val="tx1"/>
                </a:solidFill>
                <a:latin typeface="Arial" charset="0"/>
              </a:rPr>
              <a:t>Address, Identifier )</a:t>
            </a:r>
          </a:p>
          <a:p>
            <a:endParaRPr lang="en-US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8441140" y="2021059"/>
            <a:ext cx="1600200" cy="129483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charset="0"/>
              </a:rPr>
              <a:t>Constrained Types</a:t>
            </a:r>
            <a:br>
              <a:rPr lang="en-US" dirty="0">
                <a:solidFill>
                  <a:schemeClr val="tx1"/>
                </a:solidFill>
                <a:latin typeface="Arial" charset="0"/>
              </a:rPr>
            </a:br>
            <a:r>
              <a:rPr lang="en-US" sz="1400" dirty="0">
                <a:solidFill>
                  <a:schemeClr val="tx1"/>
                </a:solidFill>
                <a:latin typeface="Arial" charset="0"/>
              </a:rPr>
              <a:t>(Quantity: Distance, Count, Duration, Money)</a:t>
            </a:r>
          </a:p>
        </p:txBody>
      </p:sp>
      <p:cxnSp>
        <p:nvCxnSpPr>
          <p:cNvPr id="26" name="Straight Arrow Connector 25"/>
          <p:cNvCxnSpPr>
            <a:stCxn id="19" idx="2"/>
            <a:endCxn id="16" idx="0"/>
          </p:cNvCxnSpPr>
          <p:nvPr/>
        </p:nvCxnSpPr>
        <p:spPr bwMode="auto">
          <a:xfrm>
            <a:off x="8229600" y="3849291"/>
            <a:ext cx="59140" cy="49291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8288741" y="386095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use</a:t>
            </a:r>
            <a:endParaRPr lang="nl-NL" dirty="0"/>
          </a:p>
        </p:txBody>
      </p:sp>
      <p:cxnSp>
        <p:nvCxnSpPr>
          <p:cNvPr id="32" name="Straight Arrow Connector 31"/>
          <p:cNvCxnSpPr>
            <a:endCxn id="16" idx="1"/>
          </p:cNvCxnSpPr>
          <p:nvPr/>
        </p:nvCxnSpPr>
        <p:spPr bwMode="auto">
          <a:xfrm>
            <a:off x="5410200" y="4038601"/>
            <a:ext cx="1049740" cy="12025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5615638" y="320040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use</a:t>
            </a:r>
            <a:endParaRPr lang="nl-NL" dirty="0"/>
          </a:p>
        </p:txBody>
      </p:sp>
      <p:sp>
        <p:nvSpPr>
          <p:cNvPr id="34" name="TextBox 33"/>
          <p:cNvSpPr txBox="1"/>
          <p:nvPr/>
        </p:nvSpPr>
        <p:spPr>
          <a:xfrm>
            <a:off x="5844238" y="457200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use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9949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6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2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3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6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  <p:bldP spid="46" grpId="1" animBg="1"/>
      <p:bldP spid="47" grpId="0" animBg="1"/>
      <p:bldP spid="47" grpId="1" animBg="1"/>
      <p:bldP spid="50" grpId="0" animBg="1"/>
      <p:bldP spid="50" grpId="1" animBg="1"/>
      <p:bldP spid="51" grpId="0"/>
      <p:bldP spid="48" grpId="0" animBg="1"/>
      <p:bldP spid="49" grpId="0" animBg="1"/>
      <p:bldP spid="49" grpId="1" animBg="1"/>
      <p:bldP spid="16" grpId="0" animBg="1"/>
      <p:bldP spid="17" grpId="0" animBg="1"/>
      <p:bldP spid="19" grpId="0" animBg="1"/>
      <p:bldP spid="21" grpId="0" animBg="1"/>
      <p:bldP spid="31" grpId="0"/>
      <p:bldP spid="33" grpId="0"/>
      <p:bldP spid="3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Datatypes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057400" y="2895601"/>
            <a:ext cx="815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Read more at:</a:t>
            </a:r>
          </a:p>
          <a:p>
            <a:endParaRPr lang="nl-NL" sz="2400" dirty="0"/>
          </a:p>
          <a:p>
            <a:r>
              <a:rPr lang="nl-NL" sz="2400" dirty="0">
                <a:hlinkClick r:id="rId3"/>
              </a:rPr>
              <a:t>http://www.hl7.org/implement/standards/fhir/datatypes.html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38447260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 Hierarchy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37</a:t>
            </a:fld>
            <a:endParaRPr lang="en-CA" dirty="0"/>
          </a:p>
        </p:txBody>
      </p:sp>
      <p:pic>
        <p:nvPicPr>
          <p:cNvPr id="8" name="Picture 7" descr="elementHierarch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463114"/>
            <a:ext cx="9144000" cy="271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906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1828801" y="685800"/>
            <a:ext cx="8213981" cy="536140"/>
          </a:xfrm>
        </p:spPr>
        <p:txBody>
          <a:bodyPr>
            <a:noAutofit/>
          </a:bodyPr>
          <a:lstStyle/>
          <a:p>
            <a:r>
              <a:rPr lang="en-GB" sz="4000" b="0" dirty="0">
                <a:solidFill>
                  <a:schemeClr val="tx1"/>
                </a:solidFill>
              </a:rPr>
              <a:t>Primitive data types</a:t>
            </a:r>
            <a:endParaRPr lang="en-GB" sz="40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912932" y="2158477"/>
            <a:ext cx="1181629" cy="509540"/>
          </a:xfrm>
          <a:prstGeom prst="roundRect">
            <a:avLst/>
          </a:prstGeom>
          <a:solidFill>
            <a:schemeClr val="bg1">
              <a:lumMod val="9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instant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912931" y="3002876"/>
            <a:ext cx="1181629" cy="509540"/>
          </a:xfrm>
          <a:prstGeom prst="roundRect">
            <a:avLst/>
          </a:prstGeom>
          <a:solidFill>
            <a:schemeClr val="bg1">
              <a:lumMod val="9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decimal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912931" y="3847274"/>
            <a:ext cx="1181629" cy="509540"/>
          </a:xfrm>
          <a:prstGeom prst="roundRect">
            <a:avLst/>
          </a:prstGeom>
          <a:solidFill>
            <a:schemeClr val="bg1">
              <a:lumMod val="9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integer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124201" y="5129260"/>
            <a:ext cx="1181629" cy="509540"/>
          </a:xfrm>
          <a:prstGeom prst="roundRect">
            <a:avLst/>
          </a:prstGeom>
          <a:solidFill>
            <a:schemeClr val="accent1">
              <a:alpha val="7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accent1"/>
                </a:solidFill>
              </a:rPr>
              <a:t>unsignedInt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953001" y="5129260"/>
            <a:ext cx="1181629" cy="509540"/>
          </a:xfrm>
          <a:prstGeom prst="roundRect">
            <a:avLst/>
          </a:prstGeom>
          <a:solidFill>
            <a:schemeClr val="accent1">
              <a:alpha val="7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accent1"/>
                </a:solidFill>
              </a:rPr>
              <a:t>postiveInt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400800" y="5105400"/>
            <a:ext cx="666558" cy="509540"/>
          </a:xfrm>
          <a:prstGeom prst="roundRect">
            <a:avLst/>
          </a:prstGeom>
          <a:solidFill>
            <a:schemeClr val="accent1">
              <a:alpha val="7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/>
                </a:solidFill>
              </a:rPr>
              <a:t>code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924800" y="5105400"/>
            <a:ext cx="367542" cy="509540"/>
          </a:xfrm>
          <a:prstGeom prst="roundRect">
            <a:avLst/>
          </a:prstGeom>
          <a:solidFill>
            <a:schemeClr val="accent1">
              <a:alpha val="7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/>
                </a:solidFill>
              </a:rPr>
              <a:t>id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563288" y="4976860"/>
            <a:ext cx="504512" cy="509540"/>
          </a:xfrm>
          <a:prstGeom prst="roundRect">
            <a:avLst/>
          </a:prstGeom>
          <a:solidFill>
            <a:schemeClr val="accent1">
              <a:alpha val="7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accent1"/>
                </a:solidFill>
              </a:rPr>
              <a:t>oid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934201" y="5791200"/>
            <a:ext cx="1109335" cy="509540"/>
          </a:xfrm>
          <a:prstGeom prst="roundRect">
            <a:avLst/>
          </a:prstGeom>
          <a:solidFill>
            <a:schemeClr val="accent1">
              <a:alpha val="7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/>
                </a:solidFill>
              </a:rPr>
              <a:t>markdown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166854" y="3847273"/>
            <a:ext cx="1181629" cy="509540"/>
          </a:xfrm>
          <a:prstGeom prst="roundRect">
            <a:avLst/>
          </a:prstGeom>
          <a:solidFill>
            <a:schemeClr val="bg1">
              <a:lumMod val="9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base64Binary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417838" y="3847272"/>
            <a:ext cx="1109335" cy="509540"/>
          </a:xfrm>
          <a:prstGeom prst="roundRect">
            <a:avLst/>
          </a:prstGeom>
          <a:solidFill>
            <a:schemeClr val="bg1">
              <a:lumMod val="9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6" eaLnBrk="1" hangingPunct="1"/>
            <a:r>
              <a:rPr lang="en-US" sz="1100" dirty="0">
                <a:solidFill>
                  <a:schemeClr val="tx1"/>
                </a:solidFill>
              </a:rPr>
              <a:t>string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7596527" y="3847272"/>
            <a:ext cx="507450" cy="509540"/>
          </a:xfrm>
          <a:prstGeom prst="roundRect">
            <a:avLst/>
          </a:prstGeom>
          <a:solidFill>
            <a:schemeClr val="bg1">
              <a:lumMod val="9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url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902046" y="3002874"/>
            <a:ext cx="1181629" cy="509540"/>
          </a:xfrm>
          <a:prstGeom prst="roundRect">
            <a:avLst/>
          </a:prstGeom>
          <a:solidFill>
            <a:schemeClr val="bg1">
              <a:lumMod val="9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boolean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902046" y="2156384"/>
            <a:ext cx="1181629" cy="509540"/>
          </a:xfrm>
          <a:prstGeom prst="roundRect">
            <a:avLst/>
          </a:prstGeom>
          <a:solidFill>
            <a:schemeClr val="bg1">
              <a:lumMod val="9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/>
                </a:solidFill>
              </a:rPr>
              <a:t>dateTime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166854" y="2156382"/>
            <a:ext cx="898971" cy="509540"/>
          </a:xfrm>
          <a:prstGeom prst="roundRect">
            <a:avLst/>
          </a:prstGeom>
          <a:solidFill>
            <a:schemeClr val="bg1">
              <a:lumMod val="9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/>
                </a:solidFill>
              </a:rPr>
              <a:t>time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138118" y="2156381"/>
            <a:ext cx="691635" cy="509540"/>
          </a:xfrm>
          <a:prstGeom prst="roundRect">
            <a:avLst/>
          </a:prstGeom>
          <a:solidFill>
            <a:schemeClr val="bg1">
              <a:lumMod val="9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date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542940" y="2998684"/>
            <a:ext cx="940995" cy="509540"/>
          </a:xfrm>
          <a:prstGeom prst="roundRect">
            <a:avLst/>
          </a:prstGeom>
          <a:solidFill>
            <a:schemeClr val="bg1">
              <a:lumMod val="9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/>
                </a:solidFill>
              </a:rPr>
              <a:t>Element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/>
          <p:cNvCxnSpPr>
            <a:stCxn id="5" idx="3"/>
            <a:endCxn id="22" idx="1"/>
          </p:cNvCxnSpPr>
          <p:nvPr/>
        </p:nvCxnSpPr>
        <p:spPr>
          <a:xfrm flipV="1">
            <a:off x="5094558" y="3253454"/>
            <a:ext cx="448380" cy="419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1"/>
            <a:endCxn id="22" idx="3"/>
          </p:cNvCxnSpPr>
          <p:nvPr/>
        </p:nvCxnSpPr>
        <p:spPr>
          <a:xfrm flipH="1" flipV="1">
            <a:off x="6483935" y="3253455"/>
            <a:ext cx="418111" cy="41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4905047" y="3508224"/>
            <a:ext cx="637893" cy="33276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6348483" y="3508225"/>
            <a:ext cx="250439" cy="33276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5" idx="0"/>
          </p:cNvCxnSpPr>
          <p:nvPr/>
        </p:nvCxnSpPr>
        <p:spPr>
          <a:xfrm flipV="1">
            <a:off x="5757667" y="3508225"/>
            <a:ext cx="115414" cy="33904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7" idx="0"/>
          </p:cNvCxnSpPr>
          <p:nvPr/>
        </p:nvCxnSpPr>
        <p:spPr>
          <a:xfrm flipH="1" flipV="1">
            <a:off x="6483720" y="3505079"/>
            <a:ext cx="1366532" cy="34219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4905047" y="2666972"/>
            <a:ext cx="637893" cy="331713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0" idx="2"/>
          </p:cNvCxnSpPr>
          <p:nvPr/>
        </p:nvCxnSpPr>
        <p:spPr>
          <a:xfrm>
            <a:off x="5616338" y="2665922"/>
            <a:ext cx="141328" cy="341144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1" idx="2"/>
          </p:cNvCxnSpPr>
          <p:nvPr/>
        </p:nvCxnSpPr>
        <p:spPr>
          <a:xfrm flipH="1">
            <a:off x="6204214" y="2665921"/>
            <a:ext cx="279720" cy="33171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6483720" y="2672208"/>
            <a:ext cx="521992" cy="330667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9" idx="0"/>
            <a:endCxn id="8" idx="2"/>
          </p:cNvCxnSpPr>
          <p:nvPr/>
        </p:nvCxnSpPr>
        <p:spPr>
          <a:xfrm flipV="1">
            <a:off x="3715015" y="4356814"/>
            <a:ext cx="788730" cy="772446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0" idx="0"/>
          </p:cNvCxnSpPr>
          <p:nvPr/>
        </p:nvCxnSpPr>
        <p:spPr>
          <a:xfrm flipH="1" flipV="1">
            <a:off x="4419601" y="4343402"/>
            <a:ext cx="1124214" cy="785859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1" idx="0"/>
          </p:cNvCxnSpPr>
          <p:nvPr/>
        </p:nvCxnSpPr>
        <p:spPr>
          <a:xfrm flipV="1">
            <a:off x="6734079" y="4364146"/>
            <a:ext cx="10638" cy="741255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2" idx="0"/>
          </p:cNvCxnSpPr>
          <p:nvPr/>
        </p:nvCxnSpPr>
        <p:spPr>
          <a:xfrm flipH="1" flipV="1">
            <a:off x="7349183" y="4363100"/>
            <a:ext cx="759389" cy="74230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4" idx="0"/>
          </p:cNvCxnSpPr>
          <p:nvPr/>
        </p:nvCxnSpPr>
        <p:spPr>
          <a:xfrm flipH="1" flipV="1">
            <a:off x="7119076" y="4363100"/>
            <a:ext cx="369793" cy="142810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3" idx="0"/>
          </p:cNvCxnSpPr>
          <p:nvPr/>
        </p:nvCxnSpPr>
        <p:spPr>
          <a:xfrm flipH="1" flipV="1">
            <a:off x="7857930" y="4356812"/>
            <a:ext cx="957615" cy="620049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5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 xmlns:p14="http://schemas.microsoft.com/office/powerpoint/2010/main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Details of some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587083"/>
              </p:ext>
            </p:extLst>
          </p:nvPr>
        </p:nvGraphicFramePr>
        <p:xfrm>
          <a:off x="2209801" y="1676403"/>
          <a:ext cx="7467601" cy="4819875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16682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6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3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1324">
                <a:tc>
                  <a:txBody>
                    <a:bodyPr/>
                    <a:lstStyle/>
                    <a:p>
                      <a:r>
                        <a:rPr lang="nl-NL" sz="1600" dirty="0" err="1"/>
                        <a:t>boolean</a:t>
                      </a:r>
                      <a:endParaRPr lang="nl-NL" sz="1600" dirty="0"/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nl-NL" sz="1600"/>
                        <a:t>xs:boolean</a:t>
                      </a:r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Values can be either true or false</a:t>
                      </a:r>
                    </a:p>
                  </a:txBody>
                  <a:tcPr marL="20740" marR="20740" marT="10370" marB="1037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324">
                <a:tc>
                  <a:txBody>
                    <a:bodyPr/>
                    <a:lstStyle/>
                    <a:p>
                      <a:r>
                        <a:rPr lang="nl-NL" sz="1600" dirty="0"/>
                        <a:t>integer</a:t>
                      </a:r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nl-NL" sz="1600"/>
                        <a:t>xs:int</a:t>
                      </a:r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 signed 32-bit integer</a:t>
                      </a:r>
                    </a:p>
                  </a:txBody>
                  <a:tcPr marL="20740" marR="20740" marT="10370" marB="1037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9326">
                <a:tc>
                  <a:txBody>
                    <a:bodyPr/>
                    <a:lstStyle/>
                    <a:p>
                      <a:r>
                        <a:rPr lang="nl-NL" sz="1600" dirty="0" err="1"/>
                        <a:t>decimal</a:t>
                      </a:r>
                      <a:endParaRPr lang="nl-NL" sz="1600" dirty="0"/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nl-NL" sz="1600"/>
                        <a:t>xs:decimal</a:t>
                      </a:r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 rational number. </a:t>
                      </a:r>
                      <a:r>
                        <a:rPr lang="en-US" sz="1600" b="1" dirty="0"/>
                        <a:t>A true decimal</a:t>
                      </a:r>
                      <a:r>
                        <a:rPr lang="en-US" sz="1600" dirty="0"/>
                        <a:t>, with inbuilt precision (e.g. Java BigDecimal)</a:t>
                      </a:r>
                    </a:p>
                  </a:txBody>
                  <a:tcPr marL="20740" marR="20740" marT="10370" marB="1037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24">
                <a:tc>
                  <a:txBody>
                    <a:bodyPr/>
                    <a:lstStyle/>
                    <a:p>
                      <a:r>
                        <a:rPr lang="nl-NL" sz="1600" dirty="0"/>
                        <a:t>base64Binary</a:t>
                      </a:r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nl-NL" sz="1600"/>
                        <a:t>xs:base64Binary</a:t>
                      </a:r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 stream of bytes, base64 encoded</a:t>
                      </a:r>
                    </a:p>
                  </a:txBody>
                  <a:tcPr marL="20740" marR="20740" marT="10370" marB="1037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3002">
                <a:tc>
                  <a:txBody>
                    <a:bodyPr/>
                    <a:lstStyle/>
                    <a:p>
                      <a:r>
                        <a:rPr lang="nl-NL" sz="1600" dirty="0"/>
                        <a:t>instant</a:t>
                      </a:r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nl-NL" sz="1600"/>
                        <a:t>xs:dateTime</a:t>
                      </a:r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 instant in time - </a:t>
                      </a:r>
                      <a:r>
                        <a:rPr lang="en-US" sz="1600" b="1" dirty="0"/>
                        <a:t>known at least to the second and always includes a timezone.</a:t>
                      </a:r>
                      <a:r>
                        <a:rPr lang="en-US" sz="1600" dirty="0"/>
                        <a:t> </a:t>
                      </a:r>
                    </a:p>
                  </a:txBody>
                  <a:tcPr marL="20740" marR="20740" marT="10370" marB="1037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4330">
                <a:tc>
                  <a:txBody>
                    <a:bodyPr/>
                    <a:lstStyle/>
                    <a:p>
                      <a:r>
                        <a:rPr lang="nl-NL" sz="1600" dirty="0"/>
                        <a:t>string</a:t>
                      </a:r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nl-NL" sz="1600"/>
                        <a:t>xs:string</a:t>
                      </a:r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 sequence of </a:t>
                      </a:r>
                      <a:r>
                        <a:rPr lang="en-US" sz="1600" b="1" dirty="0"/>
                        <a:t>Unicode</a:t>
                      </a:r>
                      <a:r>
                        <a:rPr lang="en-US" sz="1600" dirty="0"/>
                        <a:t> characters. </a:t>
                      </a:r>
                    </a:p>
                  </a:txBody>
                  <a:tcPr marL="20740" marR="20740" marT="10370" marB="1037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6328">
                <a:tc>
                  <a:txBody>
                    <a:bodyPr/>
                    <a:lstStyle/>
                    <a:p>
                      <a:r>
                        <a:rPr lang="nl-NL" sz="1600" dirty="0" err="1"/>
                        <a:t>uri</a:t>
                      </a:r>
                      <a:endParaRPr lang="nl-NL" sz="1600" dirty="0"/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xs:anyURI</a:t>
                      </a:r>
                      <a:endParaRPr lang="nl-NL" sz="1600" dirty="0"/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 Uniform Resource Identifier Reference.</a:t>
                      </a:r>
                    </a:p>
                  </a:txBody>
                  <a:tcPr marL="20740" marR="20740" marT="10370" marB="1037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52324">
                <a:tc>
                  <a:txBody>
                    <a:bodyPr/>
                    <a:lstStyle/>
                    <a:p>
                      <a:r>
                        <a:rPr lang="nl-NL" sz="1600" dirty="0"/>
                        <a:t>date</a:t>
                      </a:r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union of xs:date, xs:gYearMonth, xs:gYear</a:t>
                      </a:r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 date, or </a:t>
                      </a:r>
                      <a:r>
                        <a:rPr lang="en-US" sz="1600" b="1" dirty="0"/>
                        <a:t>partial date</a:t>
                      </a:r>
                      <a:r>
                        <a:rPr lang="en-US" sz="1600" dirty="0"/>
                        <a:t> </a:t>
                      </a:r>
                      <a:r>
                        <a:rPr lang="en-US" sz="1600" b="0" dirty="0"/>
                        <a:t>as</a:t>
                      </a:r>
                      <a:r>
                        <a:rPr lang="en-US" sz="1600" dirty="0"/>
                        <a:t> </a:t>
                      </a:r>
                      <a:r>
                        <a:rPr lang="en-US" sz="1600" b="1" dirty="0"/>
                        <a:t>used in human communication</a:t>
                      </a:r>
                      <a:r>
                        <a:rPr lang="en-US" sz="1600" dirty="0"/>
                        <a:t>. No time zone. </a:t>
                      </a:r>
                    </a:p>
                  </a:txBody>
                  <a:tcPr marL="20740" marR="20740" marT="10370" marB="1037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01317">
                <a:tc>
                  <a:txBody>
                    <a:bodyPr/>
                    <a:lstStyle/>
                    <a:p>
                      <a:r>
                        <a:rPr lang="nl-NL" sz="1600" dirty="0" err="1"/>
                        <a:t>id</a:t>
                      </a:r>
                      <a:endParaRPr lang="nl-NL" sz="1600" dirty="0"/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xs:string</a:t>
                      </a:r>
                      <a:endParaRPr lang="en-US" sz="1600" dirty="0"/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Any combination of upper or lower case ASCII letters ('A'..'Z', and '</a:t>
                      </a:r>
                      <a:r>
                        <a:rPr lang="en-US" sz="1600" dirty="0" err="1"/>
                        <a:t>a'..'z</a:t>
                      </a:r>
                      <a:r>
                        <a:rPr lang="en-US" sz="1600" dirty="0"/>
                        <a:t>', numerals ('0'..'9'), '-' and '.', with a length limit of 64 characters. regex: [A-Za-z0-9\-\.]{1,64}</a:t>
                      </a:r>
                    </a:p>
                  </a:txBody>
                  <a:tcPr marL="20740" marR="20740" marT="10370" marB="1037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1420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andingOnGiants.jpeg"/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289" y="4149080"/>
            <a:ext cx="2292911" cy="24296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Who am I?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Name:</a:t>
            </a:r>
            <a:r>
              <a:rPr lang="en-GB" dirty="0"/>
              <a:t> Richard Ettema</a:t>
            </a:r>
          </a:p>
          <a:p>
            <a:r>
              <a:rPr lang="en-GB" b="1" dirty="0"/>
              <a:t>Company:</a:t>
            </a:r>
            <a:r>
              <a:rPr lang="en-GB" dirty="0"/>
              <a:t> AEGIS.net, Inc.</a:t>
            </a:r>
          </a:p>
          <a:p>
            <a:r>
              <a:rPr lang="en-GB" b="1" dirty="0"/>
              <a:t>Background:</a:t>
            </a:r>
          </a:p>
          <a:p>
            <a:pPr lvl="1"/>
            <a:r>
              <a:rPr lang="en-GB" dirty="0"/>
              <a:t>Involved in FHIR almost from the beginning (5+ years)</a:t>
            </a:r>
          </a:p>
          <a:p>
            <a:pPr lvl="1"/>
            <a:r>
              <a:rPr lang="en-GB" dirty="0">
                <a:latin typeface="Arial" charset="0"/>
              </a:rPr>
              <a:t>Sr. Architect of the Touchstone FHIR Testing Platform</a:t>
            </a:r>
          </a:p>
          <a:p>
            <a:pPr lvl="1"/>
            <a:r>
              <a:rPr lang="en-GB" dirty="0">
                <a:latin typeface="Arial" charset="0"/>
              </a:rPr>
              <a:t>Author of the AEGIS </a:t>
            </a:r>
            <a:r>
              <a:rPr lang="en-GB" dirty="0" err="1">
                <a:latin typeface="Arial" charset="0"/>
              </a:rPr>
              <a:t>WildFHIR</a:t>
            </a:r>
            <a:r>
              <a:rPr lang="en-GB" dirty="0">
                <a:latin typeface="Arial" charset="0"/>
              </a:rPr>
              <a:t> Test Server/Client</a:t>
            </a:r>
          </a:p>
          <a:p>
            <a:pPr lvl="1"/>
            <a:r>
              <a:rPr lang="en-GB" dirty="0">
                <a:latin typeface="Arial" charset="0"/>
              </a:rPr>
              <a:t>Member: FHIR-I, Conformance</a:t>
            </a:r>
          </a:p>
          <a:p>
            <a:pPr marL="914400" lvl="2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418221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1828800" y="533401"/>
            <a:ext cx="8181808" cy="634083"/>
          </a:xfrm>
        </p:spPr>
        <p:txBody>
          <a:bodyPr>
            <a:normAutofit/>
          </a:bodyPr>
          <a:lstStyle/>
          <a:p>
            <a:r>
              <a:rPr lang="en-GB" sz="4000" b="0" dirty="0">
                <a:solidFill>
                  <a:srgbClr val="000000"/>
                </a:solidFill>
              </a:rPr>
              <a:t>Complex </a:t>
            </a:r>
            <a:r>
              <a:rPr lang="en-GB" sz="4000" b="0" dirty="0">
                <a:solidFill>
                  <a:srgbClr val="000000"/>
                </a:solidFill>
                <a:latin typeface="+mj-lt"/>
              </a:rPr>
              <a:t>data types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205009" y="1882732"/>
            <a:ext cx="1181629" cy="509540"/>
          </a:xfrm>
          <a:prstGeom prst="roundRect">
            <a:avLst/>
          </a:prstGeom>
          <a:solidFill>
            <a:schemeClr val="bg1">
              <a:lumMod val="85000"/>
              <a:alpha val="7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Ratio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205008" y="2594913"/>
            <a:ext cx="1181629" cy="509540"/>
          </a:xfrm>
          <a:prstGeom prst="roundRect">
            <a:avLst/>
          </a:prstGeom>
          <a:solidFill>
            <a:schemeClr val="bg1">
              <a:lumMod val="85000"/>
              <a:alpha val="7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Timing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205008" y="3307094"/>
            <a:ext cx="1181629" cy="509540"/>
          </a:xfrm>
          <a:prstGeom prst="roundRect">
            <a:avLst/>
          </a:prstGeom>
          <a:solidFill>
            <a:schemeClr val="bg1">
              <a:lumMod val="85000"/>
              <a:alpha val="7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Coding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205006" y="5662660"/>
            <a:ext cx="614274" cy="509540"/>
          </a:xfrm>
          <a:prstGeom prst="roundRect">
            <a:avLst/>
          </a:prstGeom>
          <a:solidFill>
            <a:schemeClr val="accent1">
              <a:alpha val="7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accent1"/>
                </a:solidFill>
              </a:rPr>
              <a:t>Age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891576" y="5662660"/>
            <a:ext cx="1181629" cy="509540"/>
          </a:xfrm>
          <a:prstGeom prst="roundRect">
            <a:avLst/>
          </a:prstGeom>
          <a:solidFill>
            <a:schemeClr val="accent1">
              <a:alpha val="7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accent1"/>
                </a:solidFill>
              </a:rPr>
              <a:t>Distance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145497" y="5662660"/>
            <a:ext cx="1233914" cy="509540"/>
          </a:xfrm>
          <a:prstGeom prst="roundRect">
            <a:avLst/>
          </a:prstGeom>
          <a:solidFill>
            <a:schemeClr val="accent1">
              <a:alpha val="7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accent1"/>
                </a:solidFill>
              </a:rPr>
              <a:t>SimpleQuantity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451707" y="5662660"/>
            <a:ext cx="887091" cy="509540"/>
          </a:xfrm>
          <a:prstGeom prst="roundRect">
            <a:avLst/>
          </a:prstGeom>
          <a:solidFill>
            <a:schemeClr val="accent1">
              <a:alpha val="7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accent1"/>
                </a:solidFill>
              </a:rPr>
              <a:t>Duration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411091" y="5662660"/>
            <a:ext cx="659227" cy="509540"/>
          </a:xfrm>
          <a:prstGeom prst="roundRect">
            <a:avLst/>
          </a:prstGeom>
          <a:solidFill>
            <a:schemeClr val="accent1">
              <a:alpha val="7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accent1"/>
                </a:solidFill>
              </a:rPr>
              <a:t>Count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539019" y="1875268"/>
            <a:ext cx="1181629" cy="509540"/>
          </a:xfrm>
          <a:prstGeom prst="roundRect">
            <a:avLst/>
          </a:prstGeom>
          <a:solidFill>
            <a:schemeClr val="bg1">
              <a:lumMod val="85000"/>
              <a:alpha val="7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Attachment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458931" y="1880637"/>
            <a:ext cx="967087" cy="509540"/>
          </a:xfrm>
          <a:prstGeom prst="roundRect">
            <a:avLst/>
          </a:prstGeom>
          <a:solidFill>
            <a:schemeClr val="bg1">
              <a:lumMod val="85000"/>
              <a:alpha val="7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Period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5499230" y="1880636"/>
            <a:ext cx="966574" cy="509540"/>
          </a:xfrm>
          <a:prstGeom prst="roundRect">
            <a:avLst/>
          </a:prstGeom>
          <a:solidFill>
            <a:schemeClr val="bg1">
              <a:lumMod val="85000"/>
              <a:alpha val="7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Range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598024" y="3305776"/>
            <a:ext cx="940995" cy="509540"/>
          </a:xfrm>
          <a:prstGeom prst="roundRect">
            <a:avLst/>
          </a:prstGeom>
          <a:solidFill>
            <a:schemeClr val="bg1">
              <a:lumMod val="85000"/>
              <a:alpha val="7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/>
                </a:solidFill>
              </a:rPr>
              <a:t>Element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4386634" y="3816940"/>
            <a:ext cx="1287128" cy="916568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3" idx="0"/>
          </p:cNvCxnSpPr>
          <p:nvPr/>
        </p:nvCxnSpPr>
        <p:spPr>
          <a:xfrm flipH="1" flipV="1">
            <a:off x="6182345" y="3825427"/>
            <a:ext cx="420696" cy="900123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1" idx="0"/>
          </p:cNvCxnSpPr>
          <p:nvPr/>
        </p:nvCxnSpPr>
        <p:spPr>
          <a:xfrm flipV="1">
            <a:off x="5272465" y="3815317"/>
            <a:ext cx="643502" cy="915603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4380282" y="3750114"/>
            <a:ext cx="1233747" cy="517167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0" idx="2"/>
          </p:cNvCxnSpPr>
          <p:nvPr/>
        </p:nvCxnSpPr>
        <p:spPr>
          <a:xfrm>
            <a:off x="4942473" y="2390178"/>
            <a:ext cx="743082" cy="9155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6446452" y="2395545"/>
            <a:ext cx="579706" cy="9102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7793860" y="1875264"/>
            <a:ext cx="1213724" cy="509540"/>
          </a:xfrm>
          <a:prstGeom prst="roundRect">
            <a:avLst/>
          </a:prstGeom>
          <a:solidFill>
            <a:schemeClr val="bg1">
              <a:lumMod val="85000"/>
              <a:alpha val="7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Identifier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3205007" y="4019276"/>
            <a:ext cx="1181629" cy="509540"/>
          </a:xfrm>
          <a:prstGeom prst="roundRect">
            <a:avLst/>
          </a:prstGeom>
          <a:solidFill>
            <a:schemeClr val="bg1">
              <a:lumMod val="8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Signature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3205007" y="4730920"/>
            <a:ext cx="1558877" cy="509540"/>
          </a:xfrm>
          <a:prstGeom prst="roundRect">
            <a:avLst/>
          </a:prstGeom>
          <a:solidFill>
            <a:schemeClr val="bg1">
              <a:lumMod val="8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/>
                </a:solidFill>
              </a:rPr>
              <a:t>CodeableConcept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4835016" y="4730920"/>
            <a:ext cx="874898" cy="509540"/>
          </a:xfrm>
          <a:prstGeom prst="roundRect">
            <a:avLst/>
          </a:prstGeom>
          <a:solidFill>
            <a:schemeClr val="bg1">
              <a:lumMod val="8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/>
                </a:solidFill>
              </a:rPr>
              <a:t>Quantity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5782366" y="4725549"/>
            <a:ext cx="1641350" cy="509540"/>
          </a:xfrm>
          <a:prstGeom prst="roundRect">
            <a:avLst/>
          </a:prstGeom>
          <a:solidFill>
            <a:schemeClr val="bg1">
              <a:lumMod val="8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/>
                </a:solidFill>
              </a:rPr>
              <a:t>SampledData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7496168" y="4725549"/>
            <a:ext cx="1511416" cy="509540"/>
          </a:xfrm>
          <a:prstGeom prst="roundRect">
            <a:avLst/>
          </a:prstGeom>
          <a:solidFill>
            <a:schemeClr val="bg1">
              <a:lumMod val="8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ContactPoint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7793860" y="2589542"/>
            <a:ext cx="1213724" cy="509540"/>
          </a:xfrm>
          <a:prstGeom prst="roundRect">
            <a:avLst/>
          </a:prstGeom>
          <a:solidFill>
            <a:schemeClr val="bg1">
              <a:lumMod val="85000"/>
              <a:alpha val="7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HumanName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7793860" y="3300406"/>
            <a:ext cx="1213724" cy="509540"/>
          </a:xfrm>
          <a:prstGeom prst="roundRect">
            <a:avLst/>
          </a:prstGeom>
          <a:solidFill>
            <a:schemeClr val="bg1">
              <a:lumMod val="85000"/>
              <a:alpha val="7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Annotation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7793860" y="4011270"/>
            <a:ext cx="1213724" cy="509540"/>
          </a:xfrm>
          <a:prstGeom prst="roundRect">
            <a:avLst/>
          </a:prstGeom>
          <a:solidFill>
            <a:schemeClr val="bg1">
              <a:lumMod val="8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Address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8142611" y="5662660"/>
            <a:ext cx="864975" cy="509540"/>
          </a:xfrm>
          <a:prstGeom prst="roundRect">
            <a:avLst/>
          </a:prstGeom>
          <a:solidFill>
            <a:schemeClr val="accent1">
              <a:alpha val="7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/>
                </a:solidFill>
              </a:rPr>
              <a:t>Money</a:t>
            </a:r>
          </a:p>
        </p:txBody>
      </p:sp>
      <p:cxnSp>
        <p:nvCxnSpPr>
          <p:cNvPr id="58" name="Straight Arrow Connector 57"/>
          <p:cNvCxnSpPr>
            <a:stCxn id="21" idx="2"/>
          </p:cNvCxnSpPr>
          <p:nvPr/>
        </p:nvCxnSpPr>
        <p:spPr>
          <a:xfrm>
            <a:off x="5982517" y="2390177"/>
            <a:ext cx="0" cy="9155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270574" y="2405347"/>
            <a:ext cx="1343455" cy="9877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" idx="3"/>
            <a:endCxn id="22" idx="1"/>
          </p:cNvCxnSpPr>
          <p:nvPr/>
        </p:nvCxnSpPr>
        <p:spPr>
          <a:xfrm>
            <a:off x="4386637" y="2849685"/>
            <a:ext cx="1211387" cy="71086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4386636" y="3641824"/>
            <a:ext cx="122739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6539020" y="2405347"/>
            <a:ext cx="1338259" cy="9877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46" idx="1"/>
            <a:endCxn id="22" idx="3"/>
          </p:cNvCxnSpPr>
          <p:nvPr/>
        </p:nvCxnSpPr>
        <p:spPr>
          <a:xfrm flipH="1">
            <a:off x="6539019" y="2844314"/>
            <a:ext cx="1254843" cy="716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 flipV="1">
            <a:off x="6539019" y="3652770"/>
            <a:ext cx="1254843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53" idx="1"/>
          </p:cNvCxnSpPr>
          <p:nvPr/>
        </p:nvCxnSpPr>
        <p:spPr>
          <a:xfrm flipH="1" flipV="1">
            <a:off x="6539019" y="3744743"/>
            <a:ext cx="1254843" cy="52129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 flipV="1">
            <a:off x="6465805" y="3825427"/>
            <a:ext cx="1110465" cy="900123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Elbow Connector 105"/>
          <p:cNvCxnSpPr>
            <a:stCxn id="9" idx="0"/>
            <a:endCxn id="41" idx="2"/>
          </p:cNvCxnSpPr>
          <p:nvPr/>
        </p:nvCxnSpPr>
        <p:spPr>
          <a:xfrm rot="5400000" flipH="1" flipV="1">
            <a:off x="4181204" y="4571398"/>
            <a:ext cx="422200" cy="1760322"/>
          </a:xfrm>
          <a:prstGeom prst="bentConnector3">
            <a:avLst>
              <a:gd name="adj1" fmla="val 54247"/>
            </a:avLst>
          </a:prstGeom>
          <a:ln w="12700">
            <a:solidFill>
              <a:schemeClr val="accent6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/>
          <p:cNvCxnSpPr>
            <a:endCxn id="55" idx="0"/>
          </p:cNvCxnSpPr>
          <p:nvPr/>
        </p:nvCxnSpPr>
        <p:spPr>
          <a:xfrm>
            <a:off x="5272465" y="5434790"/>
            <a:ext cx="3302632" cy="227871"/>
          </a:xfrm>
          <a:prstGeom prst="bentConnector2">
            <a:avLst/>
          </a:prstGeom>
          <a:ln w="12700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>
            <a:off x="6878787" y="5434788"/>
            <a:ext cx="0" cy="23188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5730701" y="5430779"/>
            <a:ext cx="0" cy="23188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>
            <a:off x="7714225" y="5430779"/>
            <a:ext cx="0" cy="23188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4458929" y="5430779"/>
            <a:ext cx="0" cy="23188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466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 xmlns:p14="http://schemas.microsoft.com/office/powerpoint/2010/main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4343400"/>
            <a:ext cx="7755857" cy="205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1" y="1905001"/>
            <a:ext cx="4519613" cy="2003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81693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1828800"/>
            <a:ext cx="7675563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1" y="514350"/>
            <a:ext cx="3087429" cy="192405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 bwMode="auto">
          <a:xfrm flipH="1">
            <a:off x="3581400" y="762000"/>
            <a:ext cx="4343400" cy="1066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2275" y="2939172"/>
            <a:ext cx="3037443" cy="1689923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 bwMode="auto">
          <a:xfrm flipH="1" flipV="1">
            <a:off x="5181601" y="2819400"/>
            <a:ext cx="3261002" cy="32385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0372" y="4945095"/>
            <a:ext cx="2295525" cy="127635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 bwMode="auto">
          <a:xfrm flipH="1">
            <a:off x="6019800" y="5181600"/>
            <a:ext cx="2209802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92280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Hierarchy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43</a:t>
            </a:fld>
            <a:endParaRPr lang="en-CA" dirty="0"/>
          </a:p>
        </p:txBody>
      </p:sp>
      <p:pic>
        <p:nvPicPr>
          <p:cNvPr id="6" name="Picture 5" descr="resourceHieratch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717367"/>
            <a:ext cx="9144000" cy="43542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48600" y="601980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View in spec</a:t>
            </a:r>
          </a:p>
        </p:txBody>
      </p:sp>
    </p:spTree>
    <p:extLst>
      <p:ext uri="{BB962C8B-B14F-4D97-AF65-F5344CB8AC3E}">
        <p14:creationId xmlns:p14="http://schemas.microsoft.com/office/powerpoint/2010/main" val="37933112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“Choice” properties</a:t>
            </a:r>
            <a:endParaRPr lang="en-GB" dirty="0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419601"/>
            <a:ext cx="3307934" cy="1833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448" y="4648201"/>
            <a:ext cx="432435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1030" y="1635080"/>
            <a:ext cx="4095750" cy="266223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 bwMode="auto">
          <a:xfrm flipH="1" flipV="1">
            <a:off x="6629400" y="4191000"/>
            <a:ext cx="838200" cy="990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 bwMode="auto">
          <a:xfrm flipV="1">
            <a:off x="3962401" y="4114801"/>
            <a:ext cx="1122945" cy="82314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2447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1" y="1647092"/>
            <a:ext cx="4267200" cy="45251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References</a:t>
            </a:r>
            <a:endParaRPr lang="en-GB" dirty="0"/>
          </a:p>
        </p:txBody>
      </p:sp>
      <p:cxnSp>
        <p:nvCxnSpPr>
          <p:cNvPr id="21" name="Straight Arrow Connector 20"/>
          <p:cNvCxnSpPr>
            <a:cxnSpLocks/>
          </p:cNvCxnSpPr>
          <p:nvPr/>
        </p:nvCxnSpPr>
        <p:spPr bwMode="auto">
          <a:xfrm flipH="1">
            <a:off x="8362950" y="2133600"/>
            <a:ext cx="545337" cy="58006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742242"/>
            <a:ext cx="4648200" cy="1114425"/>
          </a:xfrm>
          <a:prstGeom prst="rect">
            <a:avLst/>
          </a:prstGeom>
        </p:spPr>
      </p:pic>
      <p:cxnSp>
        <p:nvCxnSpPr>
          <p:cNvPr id="9" name="Straight Arrow Connector 8"/>
          <p:cNvCxnSpPr>
            <a:cxnSpLocks/>
          </p:cNvCxnSpPr>
          <p:nvPr/>
        </p:nvCxnSpPr>
        <p:spPr bwMode="auto">
          <a:xfrm flipH="1">
            <a:off x="8908287" y="3124200"/>
            <a:ext cx="540513" cy="533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3944068"/>
            <a:ext cx="657889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3028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Quick look at narrative</a:t>
            </a:r>
            <a:endParaRPr lang="en-GB" dirty="0"/>
          </a:p>
        </p:txBody>
      </p:sp>
      <p:pic>
        <p:nvPicPr>
          <p:cNvPr id="43" name="Content Placeholder 26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E074"/>
              </a:clrFrom>
              <a:clrTo>
                <a:srgbClr val="FFE07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183"/>
          <a:stretch/>
        </p:blipFill>
        <p:spPr>
          <a:xfrm>
            <a:off x="2436840" y="1741715"/>
            <a:ext cx="7139901" cy="4789715"/>
          </a:xfrm>
          <a:prstGeom prst="rect">
            <a:avLst/>
          </a:prstGeom>
        </p:spPr>
      </p:pic>
      <p:sp>
        <p:nvSpPr>
          <p:cNvPr id="44" name="Rounded Rectangle 43"/>
          <p:cNvSpPr/>
          <p:nvPr/>
        </p:nvSpPr>
        <p:spPr bwMode="auto">
          <a:xfrm>
            <a:off x="1866900" y="1715400"/>
            <a:ext cx="7696200" cy="4837800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46" name="Rectangle 10"/>
          <p:cNvSpPr/>
          <p:nvPr/>
        </p:nvSpPr>
        <p:spPr bwMode="auto">
          <a:xfrm>
            <a:off x="4343400" y="2743200"/>
            <a:ext cx="3494048" cy="2667000"/>
          </a:xfrm>
          <a:prstGeom prst="roundRect">
            <a:avLst>
              <a:gd name="adj" fmla="val 6712"/>
            </a:avLst>
          </a:prstGeom>
          <a:ln w="25400">
            <a:headEnd type="none" w="med" len="med"/>
            <a:tailEnd type="none" w="med" len="med"/>
          </a:ln>
          <a:effectLst>
            <a:outerShdw blurRad="76200" dist="889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chemeClr val="tx1"/>
                </a:solidFill>
                <a:latin typeface="Arial" charset="0"/>
              </a:rPr>
              <a:t>Resource</a:t>
            </a:r>
          </a:p>
          <a:p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endParaRPr lang="en-US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7" name="Rectangle 11"/>
          <p:cNvSpPr/>
          <p:nvPr/>
        </p:nvSpPr>
        <p:spPr bwMode="auto">
          <a:xfrm>
            <a:off x="6006791" y="2850067"/>
            <a:ext cx="1681975" cy="70159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chemeClr val="tx1"/>
                </a:solidFill>
                <a:latin typeface="Arial" charset="0"/>
              </a:rPr>
              <a:t>Narrative</a:t>
            </a:r>
          </a:p>
        </p:txBody>
      </p:sp>
      <p:sp>
        <p:nvSpPr>
          <p:cNvPr id="50" name="Rectangle 14"/>
          <p:cNvSpPr/>
          <p:nvPr/>
        </p:nvSpPr>
        <p:spPr bwMode="auto">
          <a:xfrm>
            <a:off x="4417743" y="4155688"/>
            <a:ext cx="1440365" cy="70159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chemeClr val="tx1"/>
                </a:solidFill>
                <a:latin typeface="Arial" charset="0"/>
              </a:rPr>
              <a:t>Extensions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127039" y="2196567"/>
            <a:ext cx="2202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Metadata</a:t>
            </a:r>
            <a:endParaRPr lang="nl-NL" dirty="0"/>
          </a:p>
        </p:txBody>
      </p:sp>
      <p:sp>
        <p:nvSpPr>
          <p:cNvPr id="48" name="Rectangle 12"/>
          <p:cNvSpPr/>
          <p:nvPr/>
        </p:nvSpPr>
        <p:spPr bwMode="auto">
          <a:xfrm>
            <a:off x="6006791" y="3700347"/>
            <a:ext cx="1681975" cy="148682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chemeClr val="tx1"/>
                </a:solidFill>
                <a:latin typeface="Arial" charset="0"/>
              </a:rPr>
              <a:t>Elements</a:t>
            </a:r>
          </a:p>
        </p:txBody>
      </p:sp>
      <p:sp>
        <p:nvSpPr>
          <p:cNvPr id="49" name="Rectangle 13"/>
          <p:cNvSpPr/>
          <p:nvPr/>
        </p:nvSpPr>
        <p:spPr bwMode="auto">
          <a:xfrm>
            <a:off x="6135919" y="4259069"/>
            <a:ext cx="1404165" cy="70159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chemeClr val="tx1"/>
                </a:solidFill>
                <a:latin typeface="Arial" charset="0"/>
              </a:rPr>
              <a:t>Extensions</a:t>
            </a:r>
          </a:p>
        </p:txBody>
      </p:sp>
    </p:spTree>
    <p:extLst>
      <p:ext uri="{BB962C8B-B14F-4D97-AF65-F5344CB8AC3E}">
        <p14:creationId xmlns:p14="http://schemas.microsoft.com/office/powerpoint/2010/main" val="32036415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Narrative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614" y="1447800"/>
            <a:ext cx="8866187" cy="498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94895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9" y="3657600"/>
            <a:ext cx="8527739" cy="213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Coded types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5116404" y="5879068"/>
            <a:ext cx="378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Codes are defined in </a:t>
            </a:r>
            <a:r>
              <a:rPr lang="en-US" i="1" dirty="0"/>
              <a:t>code systems</a:t>
            </a:r>
            <a:endParaRPr lang="nl-NL" i="1" dirty="0"/>
          </a:p>
        </p:txBody>
      </p:sp>
      <p:cxnSp>
        <p:nvCxnSpPr>
          <p:cNvPr id="13" name="Straight Arrow Connector 12"/>
          <p:cNvCxnSpPr/>
          <p:nvPr/>
        </p:nvCxnSpPr>
        <p:spPr bwMode="auto">
          <a:xfrm flipH="1" flipV="1">
            <a:off x="5867400" y="4572001"/>
            <a:ext cx="342900" cy="104150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1" y="1752600"/>
            <a:ext cx="2501717" cy="20873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801" y="2209801"/>
            <a:ext cx="1725211" cy="9482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29600" y="2438400"/>
            <a:ext cx="68521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971603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7528" y="1600201"/>
            <a:ext cx="8712968" cy="4525963"/>
          </a:xfrm>
        </p:spPr>
        <p:txBody>
          <a:bodyPr>
            <a:normAutofit/>
          </a:bodyPr>
          <a:lstStyle/>
          <a:p>
            <a:r>
              <a:rPr lang="en-GB" sz="2400" dirty="0"/>
              <a:t>Code: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"status" : "confirmed"</a:t>
            </a:r>
          </a:p>
          <a:p>
            <a:r>
              <a:rPr lang="en-GB" sz="2400" dirty="0"/>
              <a:t>Coding: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"system": "http://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www.nlm.nih.gov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/research/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umls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rxnorm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"code": "C3214954",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"display": "cashew nut allergenic extract Injectable"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GB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400" dirty="0"/>
              <a:t>CodeableConcept: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"coding": [{ 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"system": "http://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snomed.info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"code": "39579001",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"display": "Anaphylactic reaction“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}],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"text" : "Anaphylaxis"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0169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are:</a:t>
            </a:r>
          </a:p>
          <a:p>
            <a:pPr lvl="1"/>
            <a:r>
              <a:rPr lang="en-US" dirty="0"/>
              <a:t>Developers, Clinicians, Managers, Academics</a:t>
            </a:r>
          </a:p>
          <a:p>
            <a:r>
              <a:rPr lang="en-US" dirty="0"/>
              <a:t>Who is familiar with:</a:t>
            </a:r>
          </a:p>
          <a:p>
            <a:pPr lvl="1"/>
            <a:r>
              <a:rPr lang="en-US" dirty="0"/>
              <a:t> v2, v3, CDA</a:t>
            </a:r>
          </a:p>
          <a:p>
            <a:r>
              <a:rPr lang="en-US" dirty="0"/>
              <a:t>Who has been to the other tutorials</a:t>
            </a:r>
          </a:p>
          <a:p>
            <a:r>
              <a:rPr lang="en-US" dirty="0"/>
              <a:t>Who went to the FHIR </a:t>
            </a:r>
            <a:r>
              <a:rPr lang="en-US" dirty="0" err="1"/>
              <a:t>Connectathon</a:t>
            </a:r>
            <a:endParaRPr lang="en-US" dirty="0"/>
          </a:p>
          <a:p>
            <a:r>
              <a:rPr lang="en-US" dirty="0"/>
              <a:t>Who has a good basic understanding of FHIR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831192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Coded types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When used in a Resource, the modelers include </a:t>
            </a:r>
            <a:r>
              <a:rPr lang="en-GB" i="1"/>
              <a:t>Bindings</a:t>
            </a:r>
          </a:p>
          <a:p>
            <a:r>
              <a:rPr lang="en-GB" i="1"/>
              <a:t>Bindings</a:t>
            </a:r>
            <a:r>
              <a:rPr lang="en-GB"/>
              <a:t> specify which codes can be used</a:t>
            </a:r>
            <a:endParaRPr lang="en-GB" i="1" dirty="0"/>
          </a:p>
        </p:txBody>
      </p:sp>
      <p:pic>
        <p:nvPicPr>
          <p:cNvPr id="3" name="Picture 2" descr="Screen Shot 2016-05-02 at 4.45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581400"/>
            <a:ext cx="7847196" cy="275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262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Binding Strength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closely the options in the value set should be followed</a:t>
            </a:r>
          </a:p>
          <a:p>
            <a:r>
              <a:rPr lang="en-GB" dirty="0"/>
              <a:t>Values</a:t>
            </a:r>
          </a:p>
          <a:p>
            <a:pPr lvl="1"/>
            <a:r>
              <a:rPr lang="en-GB" dirty="0"/>
              <a:t>Required	(MUST come from set)</a:t>
            </a:r>
          </a:p>
          <a:p>
            <a:pPr lvl="1"/>
            <a:r>
              <a:rPr lang="en-GB" dirty="0"/>
              <a:t>Extensible 	(MAY use alternate if have to)</a:t>
            </a:r>
          </a:p>
          <a:p>
            <a:pPr lvl="1"/>
            <a:r>
              <a:rPr lang="en-GB" dirty="0"/>
              <a:t>Preferred	(don’t have to, but SHOULD)</a:t>
            </a:r>
          </a:p>
          <a:p>
            <a:pPr lvl="1"/>
            <a:r>
              <a:rPr lang="en-GB" dirty="0"/>
              <a:t>Example	(set isn’t specified)</a:t>
            </a:r>
          </a:p>
          <a:p>
            <a:r>
              <a:rPr lang="en-GB" dirty="0"/>
              <a:t>Can vary in Profile</a:t>
            </a:r>
          </a:p>
          <a:p>
            <a:pPr lvl="1"/>
            <a:r>
              <a:rPr lang="en-GB" dirty="0"/>
              <a:t>(Make stronger not weaker)</a:t>
            </a:r>
          </a:p>
        </p:txBody>
      </p:sp>
    </p:spTree>
    <p:extLst>
      <p:ext uri="{BB962C8B-B14F-4D97-AF65-F5344CB8AC3E}">
        <p14:creationId xmlns:p14="http://schemas.microsoft.com/office/powerpoint/2010/main" val="20733367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ValueSet resource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Defines list of possible values for a particular context</a:t>
            </a:r>
          </a:p>
          <a:p>
            <a:r>
              <a:rPr lang="en-GB" sz="2400" dirty="0"/>
              <a:t>Can reference external Terminology/s</a:t>
            </a:r>
          </a:p>
          <a:p>
            <a:pPr lvl="1"/>
            <a:r>
              <a:rPr lang="en-GB" sz="2000" dirty="0"/>
              <a:t>Or define own sets</a:t>
            </a:r>
          </a:p>
          <a:p>
            <a:r>
              <a:rPr lang="en-GB" sz="2400" dirty="0"/>
              <a:t>Why?</a:t>
            </a:r>
          </a:p>
          <a:p>
            <a:pPr lvl="1"/>
            <a:r>
              <a:rPr lang="en-GB" sz="2000" dirty="0"/>
              <a:t>A common </a:t>
            </a:r>
            <a:r>
              <a:rPr lang="en-GB" sz="2000" dirty="0" err="1"/>
              <a:t>ValueSet</a:t>
            </a:r>
            <a:r>
              <a:rPr lang="en-GB" sz="2000" dirty="0"/>
              <a:t> improves recording consistency </a:t>
            </a:r>
          </a:p>
          <a:p>
            <a:pPr lvl="1"/>
            <a:r>
              <a:rPr lang="en-GB" sz="2000" dirty="0"/>
              <a:t>Improves user experience (pick lists)</a:t>
            </a:r>
          </a:p>
          <a:p>
            <a:r>
              <a:rPr lang="en-GB" sz="2400" dirty="0"/>
              <a:t>Examples in New Zealand</a:t>
            </a:r>
          </a:p>
          <a:p>
            <a:pPr lvl="1"/>
            <a:r>
              <a:rPr lang="en-GB" sz="2000" dirty="0"/>
              <a:t>ED diagnoses (derived from SNOMED)</a:t>
            </a:r>
          </a:p>
          <a:p>
            <a:pPr lvl="1"/>
            <a:r>
              <a:rPr lang="en-GB" sz="2000" dirty="0"/>
              <a:t>NZ POCS (Pathology Observation Code Set) (derived from LOINC)</a:t>
            </a:r>
          </a:p>
          <a:p>
            <a:pPr lvl="1"/>
            <a:r>
              <a:rPr lang="en-GB" sz="2000" dirty="0"/>
              <a:t>List of NZ Maori Tribes or “Iwi” (defined in </a:t>
            </a:r>
            <a:r>
              <a:rPr lang="en-GB" sz="2000" dirty="0" err="1"/>
              <a:t>ValueSet</a:t>
            </a:r>
            <a:r>
              <a:rPr lang="en-GB" sz="2000" dirty="0"/>
              <a:t>)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4728216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Terminology Sub-system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5015880" y="1600201"/>
            <a:ext cx="5194920" cy="4525963"/>
          </a:xfrm>
        </p:spPr>
        <p:txBody>
          <a:bodyPr/>
          <a:lstStyle/>
          <a:p>
            <a:r>
              <a:rPr lang="en-GB" sz="2400"/>
              <a:t>SNOMED CT / LOINC / RxNORM</a:t>
            </a:r>
          </a:p>
          <a:p>
            <a:r>
              <a:rPr lang="en-GB" sz="2400"/>
              <a:t>HGVS, ICPC, MIMS + 100s more</a:t>
            </a:r>
          </a:p>
          <a:p>
            <a:r>
              <a:rPr lang="en-GB" sz="2400"/>
              <a:t>ICD-X+</a:t>
            </a:r>
          </a:p>
          <a:p>
            <a:r>
              <a:rPr lang="en-GB" sz="2400"/>
              <a:t>ANZSCO, METEOR</a:t>
            </a:r>
          </a:p>
          <a:p>
            <a:r>
              <a:rPr lang="en-GB" sz="2400"/>
              <a:t>A drug formulary</a:t>
            </a:r>
          </a:p>
          <a:p>
            <a:r>
              <a:rPr lang="en-GB" sz="2400"/>
              <a:t>A config table in an application </a:t>
            </a:r>
          </a:p>
          <a:p>
            <a:r>
              <a:rPr lang="en-GB" sz="2400"/>
              <a:t>A list of enums in a java class</a:t>
            </a:r>
          </a:p>
          <a:p>
            <a:r>
              <a:rPr lang="en-GB" sz="2400"/>
              <a:t>Australian state codes</a:t>
            </a:r>
            <a:endParaRPr lang="en-GB" sz="2400" dirty="0"/>
          </a:p>
        </p:txBody>
      </p:sp>
      <p:sp>
        <p:nvSpPr>
          <p:cNvPr id="5" name="Rounded Rectangle 4"/>
          <p:cNvSpPr/>
          <p:nvPr/>
        </p:nvSpPr>
        <p:spPr>
          <a:xfrm>
            <a:off x="2063552" y="1700808"/>
            <a:ext cx="2304256" cy="4032448"/>
          </a:xfrm>
          <a:prstGeom prst="roundRect">
            <a:avLst/>
          </a:prstGeom>
          <a:solidFill>
            <a:srgbClr val="33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Code System:</a:t>
            </a:r>
          </a:p>
          <a:p>
            <a:pPr algn="ctr"/>
            <a:r>
              <a:rPr lang="en-AU" dirty="0"/>
              <a:t>Defines a set of concepts with a coherent meaning</a:t>
            </a:r>
            <a:br>
              <a:rPr lang="en-AU" dirty="0"/>
            </a:br>
            <a:br>
              <a:rPr lang="en-AU" dirty="0"/>
            </a:br>
            <a:r>
              <a:rPr lang="en-AU" dirty="0"/>
              <a:t>Code</a:t>
            </a:r>
            <a:br>
              <a:rPr lang="en-AU" dirty="0"/>
            </a:br>
            <a:r>
              <a:rPr lang="en-AU" dirty="0"/>
              <a:t>Display</a:t>
            </a:r>
          </a:p>
          <a:p>
            <a:pPr algn="ctr"/>
            <a:r>
              <a:rPr lang="en-AU" dirty="0"/>
              <a:t>Definition</a:t>
            </a:r>
          </a:p>
        </p:txBody>
      </p:sp>
    </p:spTree>
    <p:extLst>
      <p:ext uri="{BB962C8B-B14F-4D97-AF65-F5344CB8AC3E}">
        <p14:creationId xmlns:p14="http://schemas.microsoft.com/office/powerpoint/2010/main" val="7912056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Terminology Sub-system</a:t>
            </a:r>
            <a:endParaRPr lang="en-GB" dirty="0"/>
          </a:p>
        </p:txBody>
      </p:sp>
      <p:sp>
        <p:nvSpPr>
          <p:cNvPr id="5" name="Rounded Rectangle 4"/>
          <p:cNvSpPr/>
          <p:nvPr/>
        </p:nvSpPr>
        <p:spPr>
          <a:xfrm>
            <a:off x="5375920" y="1700808"/>
            <a:ext cx="2016224" cy="1944216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Value Set:</a:t>
            </a:r>
          </a:p>
          <a:p>
            <a:pPr algn="ctr"/>
            <a:r>
              <a:rPr lang="en-AU" sz="2000" dirty="0"/>
              <a:t>A selection of a set of codes for use in a particular context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063552" y="1700808"/>
            <a:ext cx="2304256" cy="4032448"/>
          </a:xfrm>
          <a:prstGeom prst="roundRect">
            <a:avLst/>
          </a:prstGeom>
          <a:solidFill>
            <a:srgbClr val="33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Code System:</a:t>
            </a:r>
          </a:p>
          <a:p>
            <a:pPr algn="ctr"/>
            <a:r>
              <a:rPr lang="en-AU" dirty="0"/>
              <a:t>Defines a set of concepts with a coherent meaning</a:t>
            </a:r>
            <a:br>
              <a:rPr lang="en-AU" dirty="0"/>
            </a:br>
            <a:br>
              <a:rPr lang="en-AU" dirty="0"/>
            </a:br>
            <a:r>
              <a:rPr lang="en-AU" dirty="0"/>
              <a:t>Code</a:t>
            </a:r>
            <a:br>
              <a:rPr lang="en-AU" dirty="0"/>
            </a:br>
            <a:r>
              <a:rPr lang="en-AU" dirty="0"/>
              <a:t>Display</a:t>
            </a:r>
          </a:p>
          <a:p>
            <a:pPr algn="ctr"/>
            <a:r>
              <a:rPr lang="en-AU" dirty="0"/>
              <a:t>Definition</a:t>
            </a:r>
          </a:p>
        </p:txBody>
      </p:sp>
      <p:cxnSp>
        <p:nvCxnSpPr>
          <p:cNvPr id="8" name="Straight Arrow Connector 7"/>
          <p:cNvCxnSpPr>
            <a:stCxn id="5" idx="1"/>
          </p:cNvCxnSpPr>
          <p:nvPr/>
        </p:nvCxnSpPr>
        <p:spPr>
          <a:xfrm flipH="1">
            <a:off x="4367808" y="2672916"/>
            <a:ext cx="1008112" cy="32403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20673188">
            <a:off x="4401222" y="248825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1"/>
                </a:solidFill>
              </a:rPr>
              <a:t>Selects</a:t>
            </a:r>
          </a:p>
        </p:txBody>
      </p:sp>
    </p:spTree>
    <p:extLst>
      <p:ext uri="{BB962C8B-B14F-4D97-AF65-F5344CB8AC3E}">
        <p14:creationId xmlns:p14="http://schemas.microsoft.com/office/powerpoint/2010/main" val="11750557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636360"/>
                </a:solidFill>
              </a:rPr>
              <a:t>Terminology Sub-system</a:t>
            </a:r>
            <a:endParaRPr lang="en-GB" dirty="0">
              <a:solidFill>
                <a:srgbClr val="63636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063552" y="1700808"/>
            <a:ext cx="2304256" cy="4032448"/>
          </a:xfrm>
          <a:prstGeom prst="roundRect">
            <a:avLst/>
          </a:prstGeom>
          <a:solidFill>
            <a:srgbClr val="33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Code System:</a:t>
            </a:r>
          </a:p>
          <a:p>
            <a:pPr algn="ctr"/>
            <a:r>
              <a:rPr lang="en-AU" dirty="0">
                <a:solidFill>
                  <a:schemeClr val="bg1"/>
                </a:solidFill>
              </a:rPr>
              <a:t>Defines a set of concepts with a coherent meaning</a:t>
            </a:r>
            <a:br>
              <a:rPr lang="en-AU" dirty="0">
                <a:solidFill>
                  <a:schemeClr val="bg1"/>
                </a:solidFill>
              </a:rPr>
            </a:br>
            <a:br>
              <a:rPr lang="en-AU" dirty="0">
                <a:solidFill>
                  <a:schemeClr val="bg1"/>
                </a:solidFill>
              </a:rPr>
            </a:br>
            <a:r>
              <a:rPr lang="en-AU" dirty="0">
                <a:solidFill>
                  <a:schemeClr val="bg1"/>
                </a:solidFill>
              </a:rPr>
              <a:t>Code</a:t>
            </a:r>
            <a:br>
              <a:rPr lang="en-AU" dirty="0">
                <a:solidFill>
                  <a:schemeClr val="bg1"/>
                </a:solidFill>
              </a:rPr>
            </a:br>
            <a:r>
              <a:rPr lang="en-AU" dirty="0">
                <a:solidFill>
                  <a:schemeClr val="bg1"/>
                </a:solidFill>
              </a:rPr>
              <a:t>Display</a:t>
            </a:r>
          </a:p>
          <a:p>
            <a:pPr algn="ctr"/>
            <a:r>
              <a:rPr lang="en-AU" dirty="0">
                <a:solidFill>
                  <a:schemeClr val="bg1"/>
                </a:solidFill>
              </a:rPr>
              <a:t>Definition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8472264" y="1916832"/>
            <a:ext cx="1368152" cy="151216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rgbClr val="FFFFFF"/>
                </a:solidFill>
              </a:rPr>
              <a:t>Element Definition: </a:t>
            </a:r>
            <a:br>
              <a:rPr lang="en-AU" dirty="0">
                <a:solidFill>
                  <a:srgbClr val="FFFFFF"/>
                </a:solidFill>
              </a:rPr>
            </a:br>
            <a:r>
              <a:rPr lang="en-AU" dirty="0">
                <a:solidFill>
                  <a:srgbClr val="FFFFFF"/>
                </a:solidFill>
              </a:rPr>
              <a:t>Type and Value set reference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75920" y="1700808"/>
            <a:ext cx="2016224" cy="1944216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solidFill>
                  <a:srgbClr val="FFFFFF"/>
                </a:solidFill>
              </a:rPr>
              <a:t>Value Set:</a:t>
            </a:r>
          </a:p>
          <a:p>
            <a:pPr algn="ctr"/>
            <a:r>
              <a:rPr lang="en-AU" sz="2000" dirty="0">
                <a:solidFill>
                  <a:srgbClr val="FFFFFF"/>
                </a:solidFill>
              </a:rPr>
              <a:t>A selection of a set of codes for use in a particular context</a:t>
            </a:r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flipH="1">
            <a:off x="4367808" y="2672916"/>
            <a:ext cx="1008112" cy="32403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20673188">
            <a:off x="4401222" y="248825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636360"/>
                </a:solidFill>
              </a:rPr>
              <a:t>Selects</a:t>
            </a:r>
          </a:p>
        </p:txBody>
      </p:sp>
      <p:cxnSp>
        <p:nvCxnSpPr>
          <p:cNvPr id="10" name="Straight Arrow Connector 9"/>
          <p:cNvCxnSpPr>
            <a:stCxn id="3" idx="1"/>
            <a:endCxn id="7" idx="3"/>
          </p:cNvCxnSpPr>
          <p:nvPr/>
        </p:nvCxnSpPr>
        <p:spPr>
          <a:xfrm flipH="1">
            <a:off x="7392144" y="2672916"/>
            <a:ext cx="108012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584192" y="2237877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636360"/>
                </a:solidFill>
              </a:rPr>
              <a:t>Binds</a:t>
            </a:r>
          </a:p>
        </p:txBody>
      </p:sp>
    </p:spTree>
    <p:extLst>
      <p:ext uri="{BB962C8B-B14F-4D97-AF65-F5344CB8AC3E}">
        <p14:creationId xmlns:p14="http://schemas.microsoft.com/office/powerpoint/2010/main" val="2204239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Terminology Sub-system</a:t>
            </a:r>
            <a:endParaRPr lang="en-GB" dirty="0"/>
          </a:p>
        </p:txBody>
      </p:sp>
      <p:sp>
        <p:nvSpPr>
          <p:cNvPr id="6" name="Rounded Rectangle 5"/>
          <p:cNvSpPr/>
          <p:nvPr/>
        </p:nvSpPr>
        <p:spPr>
          <a:xfrm>
            <a:off x="2063552" y="1700808"/>
            <a:ext cx="2304256" cy="4032448"/>
          </a:xfrm>
          <a:prstGeom prst="roundRect">
            <a:avLst/>
          </a:prstGeom>
          <a:solidFill>
            <a:srgbClr val="33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Code System:</a:t>
            </a:r>
          </a:p>
          <a:p>
            <a:pPr algn="ctr"/>
            <a:r>
              <a:rPr lang="en-AU" dirty="0"/>
              <a:t>Defines a set of concepts with a coherent meaning</a:t>
            </a:r>
            <a:br>
              <a:rPr lang="en-AU" dirty="0"/>
            </a:br>
            <a:br>
              <a:rPr lang="en-AU" dirty="0"/>
            </a:br>
            <a:r>
              <a:rPr lang="en-AU" dirty="0"/>
              <a:t>Code</a:t>
            </a:r>
            <a:br>
              <a:rPr lang="en-AU" dirty="0"/>
            </a:br>
            <a:r>
              <a:rPr lang="en-AU" dirty="0"/>
              <a:t>Display</a:t>
            </a:r>
          </a:p>
          <a:p>
            <a:pPr algn="ctr"/>
            <a:r>
              <a:rPr lang="en-AU" dirty="0"/>
              <a:t>Definition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8472264" y="1916832"/>
            <a:ext cx="1368152" cy="151216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Element Definition: </a:t>
            </a:r>
            <a:br>
              <a:rPr lang="en-AU" dirty="0"/>
            </a:br>
            <a:r>
              <a:rPr lang="en-AU" dirty="0"/>
              <a:t>Type and Value set reference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75920" y="1700808"/>
            <a:ext cx="2016224" cy="1944216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Value Set:</a:t>
            </a:r>
          </a:p>
          <a:p>
            <a:pPr algn="ctr"/>
            <a:r>
              <a:rPr lang="en-AU" sz="2000" dirty="0"/>
              <a:t>A selection of a set of codes for use in a particular context</a:t>
            </a:r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flipH="1">
            <a:off x="4367808" y="2672916"/>
            <a:ext cx="1008112" cy="32403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20673188">
            <a:off x="4401222" y="248825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636360"/>
                </a:solidFill>
              </a:rPr>
              <a:t>Selects</a:t>
            </a:r>
          </a:p>
        </p:txBody>
      </p:sp>
      <p:cxnSp>
        <p:nvCxnSpPr>
          <p:cNvPr id="10" name="Straight Arrow Connector 9"/>
          <p:cNvCxnSpPr>
            <a:stCxn id="3" idx="1"/>
            <a:endCxn id="7" idx="3"/>
          </p:cNvCxnSpPr>
          <p:nvPr/>
        </p:nvCxnSpPr>
        <p:spPr>
          <a:xfrm flipH="1">
            <a:off x="7392144" y="2672916"/>
            <a:ext cx="108012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584192" y="2237877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636360"/>
                </a:solidFill>
              </a:rPr>
              <a:t>Binds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816080" y="4210242"/>
            <a:ext cx="2251720" cy="1512168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Element: </a:t>
            </a:r>
            <a:br>
              <a:rPr lang="en-AU" dirty="0"/>
            </a:br>
            <a:r>
              <a:rPr lang="en-AU" dirty="0"/>
              <a:t>code/</a:t>
            </a:r>
            <a:br>
              <a:rPr lang="en-AU" dirty="0"/>
            </a:br>
            <a:r>
              <a:rPr lang="en-AU" dirty="0"/>
              <a:t>Coding/</a:t>
            </a:r>
            <a:br>
              <a:rPr lang="en-AU" dirty="0"/>
            </a:br>
            <a:r>
              <a:rPr lang="en-AU" dirty="0" err="1"/>
              <a:t>CodeableConcept</a:t>
            </a:r>
            <a:endParaRPr lang="en-AU" dirty="0"/>
          </a:p>
        </p:txBody>
      </p:sp>
      <p:cxnSp>
        <p:nvCxnSpPr>
          <p:cNvPr id="13" name="Straight Arrow Connector 12"/>
          <p:cNvCxnSpPr>
            <a:stCxn id="12" idx="1"/>
          </p:cNvCxnSpPr>
          <p:nvPr/>
        </p:nvCxnSpPr>
        <p:spPr>
          <a:xfrm flipH="1" flipV="1">
            <a:off x="4367808" y="4797152"/>
            <a:ext cx="2448272" cy="16917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265546">
            <a:off x="4815513" y="44015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1"/>
                </a:solidFill>
              </a:rPr>
              <a:t>Refers to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8472264" y="3429000"/>
            <a:ext cx="504056" cy="78124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720094" y="3754691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636360"/>
                </a:solidFill>
              </a:rPr>
              <a:t>Conforms</a:t>
            </a:r>
          </a:p>
        </p:txBody>
      </p:sp>
    </p:spTree>
    <p:extLst>
      <p:ext uri="{BB962C8B-B14F-4D97-AF65-F5344CB8AC3E}">
        <p14:creationId xmlns:p14="http://schemas.microsoft.com/office/powerpoint/2010/main" val="4823557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ValueSet for condition.code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050032" y="1752600"/>
            <a:ext cx="482575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636360"/>
                </a:solidFill>
              </a:rPr>
              <a:t>{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"</a:t>
            </a:r>
            <a:r>
              <a:rPr lang="en-US" sz="1000" b="1" dirty="0" err="1">
                <a:solidFill>
                  <a:srgbClr val="636360"/>
                </a:solidFill>
              </a:rPr>
              <a:t>resourceType</a:t>
            </a:r>
            <a:r>
              <a:rPr lang="en-US" sz="1000" b="1" dirty="0">
                <a:solidFill>
                  <a:srgbClr val="636360"/>
                </a:solidFill>
              </a:rPr>
              <a:t>": "</a:t>
            </a:r>
            <a:r>
              <a:rPr lang="en-US" sz="1000" b="1" dirty="0" err="1">
                <a:solidFill>
                  <a:srgbClr val="636360"/>
                </a:solidFill>
              </a:rPr>
              <a:t>ValueSet</a:t>
            </a:r>
            <a:r>
              <a:rPr lang="en-US" sz="1000" b="1" dirty="0">
                <a:solidFill>
                  <a:srgbClr val="636360"/>
                </a:solidFill>
              </a:rPr>
              <a:t>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"id": "condition-code",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"meta": {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"</a:t>
            </a:r>
            <a:r>
              <a:rPr lang="en-US" sz="1000" b="1" dirty="0" err="1">
                <a:solidFill>
                  <a:srgbClr val="636360"/>
                </a:solidFill>
              </a:rPr>
              <a:t>lastUpdated</a:t>
            </a:r>
            <a:r>
              <a:rPr lang="en-US" sz="1000" b="1" dirty="0">
                <a:solidFill>
                  <a:srgbClr val="636360"/>
                </a:solidFill>
              </a:rPr>
              <a:t>": "2017-04-19T07:44:43.294+10:00",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"profile": [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"http://hl7.org/</a:t>
            </a:r>
            <a:r>
              <a:rPr lang="en-US" sz="1000" b="1" dirty="0" err="1">
                <a:solidFill>
                  <a:srgbClr val="636360"/>
                </a:solidFill>
              </a:rPr>
              <a:t>fhir</a:t>
            </a:r>
            <a:r>
              <a:rPr lang="en-US" sz="1000" b="1" dirty="0">
                <a:solidFill>
                  <a:srgbClr val="636360"/>
                </a:solidFill>
              </a:rPr>
              <a:t>/</a:t>
            </a:r>
            <a:r>
              <a:rPr lang="en-US" sz="1000" b="1" dirty="0" err="1">
                <a:solidFill>
                  <a:srgbClr val="636360"/>
                </a:solidFill>
              </a:rPr>
              <a:t>StructureDefinition</a:t>
            </a:r>
            <a:r>
              <a:rPr lang="en-US" sz="1000" b="1" dirty="0">
                <a:solidFill>
                  <a:srgbClr val="636360"/>
                </a:solidFill>
              </a:rPr>
              <a:t>/</a:t>
            </a:r>
            <a:r>
              <a:rPr lang="en-US" sz="1000" b="1" dirty="0" err="1">
                <a:solidFill>
                  <a:srgbClr val="636360"/>
                </a:solidFill>
              </a:rPr>
              <a:t>shareablevalueset</a:t>
            </a:r>
            <a:r>
              <a:rPr lang="en-US" sz="1000" b="1" dirty="0">
                <a:solidFill>
                  <a:srgbClr val="636360"/>
                </a:solidFill>
              </a:rPr>
              <a:t>"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]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},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"text": {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"status": "generated",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"div": "&lt;div&gt;!-- Snipped for Brevity --&gt;&lt;/div&gt;"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},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"</a:t>
            </a:r>
            <a:r>
              <a:rPr lang="en-US" sz="1000" b="1" dirty="0" err="1">
                <a:solidFill>
                  <a:srgbClr val="636360"/>
                </a:solidFill>
              </a:rPr>
              <a:t>url</a:t>
            </a:r>
            <a:r>
              <a:rPr lang="en-US" sz="1000" b="1" dirty="0">
                <a:solidFill>
                  <a:srgbClr val="636360"/>
                </a:solidFill>
              </a:rPr>
              <a:t>": "http://hl7.org/</a:t>
            </a:r>
            <a:r>
              <a:rPr lang="en-US" sz="1000" b="1" dirty="0" err="1">
                <a:solidFill>
                  <a:srgbClr val="636360"/>
                </a:solidFill>
              </a:rPr>
              <a:t>fhir</a:t>
            </a:r>
            <a:r>
              <a:rPr lang="en-US" sz="1000" b="1" dirty="0">
                <a:solidFill>
                  <a:srgbClr val="636360"/>
                </a:solidFill>
              </a:rPr>
              <a:t>/</a:t>
            </a:r>
            <a:r>
              <a:rPr lang="en-US" sz="1000" b="1" dirty="0" err="1">
                <a:solidFill>
                  <a:srgbClr val="636360"/>
                </a:solidFill>
              </a:rPr>
              <a:t>ValueSet</a:t>
            </a:r>
            <a:r>
              <a:rPr lang="en-US" sz="1000" b="1" dirty="0">
                <a:solidFill>
                  <a:srgbClr val="636360"/>
                </a:solidFill>
              </a:rPr>
              <a:t>/condition-code",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"identifier": [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{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"system": "urn:ietf:rfc:3986",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"value": "urn:oid:2.16.840.1.113883.4.642.3.152"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}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],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"version": "3.0.1",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"name": "Condition/Problem/Diagnosis Codes",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"status": "draft",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"experimental": true,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"date": "2017-04-19T07:44:43+10:00",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"publisher": "FHIR Project team",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6528048" y="1752600"/>
            <a:ext cx="4825752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636360"/>
                </a:solidFill>
              </a:rPr>
              <a:t>"description": "Example value set for Condition/Problem/Diagnosis codes",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"copyright": "This value set includes content from SNOMED CT, which is copyright © 2002+ International Health Terminology Standards Development </a:t>
            </a:r>
            <a:r>
              <a:rPr lang="en-US" sz="1000" b="1" dirty="0" err="1">
                <a:solidFill>
                  <a:srgbClr val="636360"/>
                </a:solidFill>
              </a:rPr>
              <a:t>Organisation</a:t>
            </a:r>
            <a:r>
              <a:rPr lang="en-US" sz="1000" b="1" dirty="0">
                <a:solidFill>
                  <a:srgbClr val="636360"/>
                </a:solidFill>
              </a:rPr>
              <a:t> (IHTSDO), and distributed by agreement between IHTSDO and HL7. Implementer use of SNOMED CT is not covered by this agreement.",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"compose": {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"include": [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{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  "system": "http://snomed.info/</a:t>
            </a:r>
            <a:r>
              <a:rPr lang="en-US" sz="1000" b="1" dirty="0" err="1">
                <a:solidFill>
                  <a:srgbClr val="636360"/>
                </a:solidFill>
              </a:rPr>
              <a:t>sct</a:t>
            </a:r>
            <a:r>
              <a:rPr lang="en-US" sz="1000" b="1" dirty="0">
                <a:solidFill>
                  <a:srgbClr val="636360"/>
                </a:solidFill>
              </a:rPr>
              <a:t>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  "filter": [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    {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      "property": "concept",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      "op": "is-a",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      "value": "404684003"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    }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  ]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},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{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  "system": "http://snomed.info/</a:t>
            </a:r>
            <a:r>
              <a:rPr lang="en-US" sz="1000" b="1" dirty="0" err="1">
                <a:solidFill>
                  <a:srgbClr val="636360"/>
                </a:solidFill>
              </a:rPr>
              <a:t>sct</a:t>
            </a:r>
            <a:r>
              <a:rPr lang="en-US" sz="1000" b="1" dirty="0">
                <a:solidFill>
                  <a:srgbClr val="636360"/>
                </a:solidFill>
              </a:rPr>
              <a:t>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  "concept": [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    {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      "code": "160245001",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      "display": "No current problems or disability"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    }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  ]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}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]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}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463493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Terminology Server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00808"/>
            <a:ext cx="8229600" cy="3960440"/>
          </a:xfrm>
        </p:spPr>
        <p:txBody>
          <a:bodyPr>
            <a:normAutofit/>
          </a:bodyPr>
          <a:lstStyle/>
          <a:p>
            <a:r>
              <a:rPr lang="en-GB" dirty="0"/>
              <a:t>Provides ‘services’ for consumers to access terminology</a:t>
            </a:r>
          </a:p>
          <a:p>
            <a:pPr lvl="1"/>
            <a:r>
              <a:rPr lang="en-GB" dirty="0"/>
              <a:t>Hide the complex stuff from a consumer</a:t>
            </a:r>
          </a:p>
          <a:p>
            <a:r>
              <a:rPr lang="en-GB" dirty="0"/>
              <a:t>Uses Operations framework</a:t>
            </a:r>
          </a:p>
          <a:p>
            <a:pPr lvl="1"/>
            <a:r>
              <a:rPr lang="en-GB" dirty="0"/>
              <a:t>Get definition for a concept</a:t>
            </a:r>
          </a:p>
          <a:p>
            <a:pPr lvl="1"/>
            <a:r>
              <a:rPr lang="en-GB" dirty="0"/>
              <a:t>Find a concept</a:t>
            </a:r>
          </a:p>
          <a:p>
            <a:pPr lvl="2"/>
            <a:r>
              <a:rPr lang="en-GB" dirty="0"/>
              <a:t>Within a </a:t>
            </a:r>
            <a:r>
              <a:rPr lang="en-GB" dirty="0" err="1"/>
              <a:t>ValueSet</a:t>
            </a:r>
            <a:endParaRPr lang="en-GB" dirty="0"/>
          </a:p>
          <a:p>
            <a:pPr lvl="1"/>
            <a:r>
              <a:rPr lang="en-GB" dirty="0"/>
              <a:t>Validate a code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295801" y="5805264"/>
            <a:ext cx="4951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linkClick r:id="rId3"/>
              </a:rPr>
              <a:t>http://hl7.org/fhir/terminology-service.html</a:t>
            </a:r>
            <a:r>
              <a:rPr lang="en-US" sz="2000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0296" y="2332609"/>
            <a:ext cx="936104" cy="14429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8368" y="2620641"/>
            <a:ext cx="1015498" cy="7920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6824" y="4420840"/>
            <a:ext cx="878767" cy="132055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7258951" y="3844776"/>
            <a:ext cx="1368152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7618991" y="4077072"/>
            <a:ext cx="18002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Find Terms</a:t>
            </a:r>
          </a:p>
          <a:p>
            <a:r>
              <a:rPr lang="en-US" b="0" dirty="0"/>
              <a:t>Get Term Definition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5216" y="5140920"/>
            <a:ext cx="998331" cy="66434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9275175" y="3772768"/>
            <a:ext cx="648072" cy="12961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9125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REST service interface</a:t>
            </a:r>
            <a:endParaRPr lang="en-GB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How FHIR uses RESTful principles to communicate Resources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773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Level Setting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/>
              <a:t>Should be familiar with basics of FHIR – from Introduction to FHIR or equivalent presentation or experience</a:t>
            </a:r>
          </a:p>
          <a:p>
            <a:r>
              <a:rPr lang="en-GB" sz="2800" dirty="0"/>
              <a:t>This presentation will drill a little deeper into FHIR resources, REST, profiling, messaging, documents, XML and JSON syntax, etc.</a:t>
            </a:r>
          </a:p>
          <a:p>
            <a:r>
              <a:rPr lang="en-GB" sz="2800" dirty="0"/>
              <a:t>We’ll get through as much as we can . . 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179975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REST Paradigm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FHIR supports 4 interoperability paradigms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542462440"/>
              </p:ext>
            </p:extLst>
          </p:nvPr>
        </p:nvGraphicFramePr>
        <p:xfrm>
          <a:off x="2855640" y="234888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284371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REST?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“REpresentational State Transfer”</a:t>
            </a:r>
          </a:p>
          <a:p>
            <a:r>
              <a:rPr lang="en-GB"/>
              <a:t>Represent your data as “resources”</a:t>
            </a:r>
          </a:p>
          <a:p>
            <a:r>
              <a:rPr lang="en-GB"/>
              <a:t>Make “Resources” URI addressable</a:t>
            </a:r>
          </a:p>
          <a:p>
            <a:r>
              <a:rPr lang="en-GB"/>
              <a:t>Use HTTP to do CRUD operations</a:t>
            </a:r>
          </a:p>
          <a:p>
            <a:r>
              <a:rPr lang="en-GB"/>
              <a:t>Resources may be exchanged using different representations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10925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32657"/>
            <a:ext cx="8675441" cy="1152128"/>
          </a:xfrm>
        </p:spPr>
        <p:txBody>
          <a:bodyPr/>
          <a:lstStyle/>
          <a:p>
            <a:r>
              <a:rPr lang="en-GB" dirty="0"/>
              <a:t>Can be distributed…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en-CA" dirty="0"/>
          </a:p>
        </p:txBody>
      </p:sp>
      <p:grpSp>
        <p:nvGrpSpPr>
          <p:cNvPr id="44" name="Group 43"/>
          <p:cNvGrpSpPr/>
          <p:nvPr/>
        </p:nvGrpSpPr>
        <p:grpSpPr>
          <a:xfrm>
            <a:off x="2207568" y="4176188"/>
            <a:ext cx="5221282" cy="1843613"/>
            <a:chOff x="683568" y="3219821"/>
            <a:chExt cx="5221282" cy="1843613"/>
          </a:xfrm>
        </p:grpSpPr>
        <p:sp>
          <p:nvSpPr>
            <p:cNvPr id="45" name="Flowchart: Process 44"/>
            <p:cNvSpPr/>
            <p:nvPr/>
          </p:nvSpPr>
          <p:spPr>
            <a:xfrm>
              <a:off x="683568" y="3219821"/>
              <a:ext cx="5221282" cy="1843613"/>
            </a:xfrm>
            <a:prstGeom prst="flowChartProcess">
              <a:avLst/>
            </a:prstGeom>
            <a:solidFill>
              <a:srgbClr val="808080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kern="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"/>
                </a:rPr>
                <a:t>     FHIR server @ hospitalA.org</a:t>
              </a:r>
              <a:endParaRPr lang="nl-NL" b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endParaRP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3131840" y="3579862"/>
              <a:ext cx="1901825" cy="1183481"/>
              <a:chOff x="3923928" y="5013176"/>
              <a:chExt cx="1901825" cy="1577975"/>
            </a:xfrm>
          </p:grpSpPr>
          <p:pic>
            <p:nvPicPr>
              <p:cNvPr id="53" name="Picture 7" descr="C:\Users\office\AppData\Local\Microsoft\Windows\Temporary Internet Files\Content.IE5\ENHGUKDG\MC900318996[1].wmf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23928" y="5013176"/>
                <a:ext cx="1901825" cy="1577975"/>
              </a:xfrm>
              <a:prstGeom prst="rect">
                <a:avLst/>
              </a:prstGeom>
              <a:noFill/>
              <a:effectLst>
                <a:glow rad="63500">
                  <a:srgbClr val="DDDDDD">
                    <a:satMod val="175000"/>
                    <a:alpha val="40000"/>
                  </a:srgbClr>
                </a:glow>
                <a:outerShdw blurRad="50800" dist="50800" dir="5400000" algn="ctr" rotWithShape="0">
                  <a:srgbClr val="000000">
                    <a:lumMod val="95000"/>
                    <a:lumOff val="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4" name="TextBox 53"/>
              <p:cNvSpPr txBox="1"/>
              <p:nvPr/>
            </p:nvSpPr>
            <p:spPr>
              <a:xfrm>
                <a:off x="4169568" y="5517232"/>
                <a:ext cx="1410543" cy="1066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kern="0" dirty="0">
                    <a:solidFill>
                      <a:prstClr val="white"/>
                    </a:solidFill>
                    <a:latin typeface="Calibri"/>
                  </a:rPr>
                  <a:t>Practitioner</a:t>
                </a: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solidFill>
                    <a:prstClr val="white"/>
                  </a:solidFill>
                  <a:latin typeface="Calibri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3275856" y="3651870"/>
              <a:ext cx="1609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/>
                </a:rPr>
                <a:t>Practitioner/87</a:t>
              </a:r>
              <a:endParaRPr lang="nl-NL" kern="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899592" y="3345897"/>
              <a:ext cx="1650330" cy="1641337"/>
              <a:chOff x="6810102" y="3363838"/>
              <a:chExt cx="1650330" cy="1641337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6810102" y="3363838"/>
                <a:ext cx="1578322" cy="1641337"/>
                <a:chOff x="6300193" y="3594710"/>
                <a:chExt cx="1578322" cy="1641337"/>
              </a:xfrm>
            </p:grpSpPr>
            <p:pic>
              <p:nvPicPr>
                <p:cNvPr id="51" name="Picture 7" descr="C:\Users\office\AppData\Local\Microsoft\Windows\Temporary Internet Files\Content.IE5\ENHGUKDG\MC900318996[1].wmf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6268685" y="3626218"/>
                  <a:ext cx="1641337" cy="1578322"/>
                </a:xfrm>
                <a:prstGeom prst="rect">
                  <a:avLst/>
                </a:prstGeom>
                <a:noFill/>
                <a:effectLst>
                  <a:glow rad="63500">
                    <a:srgbClr val="DDDDDD">
                      <a:satMod val="175000"/>
                      <a:alpha val="40000"/>
                    </a:srgbClr>
                  </a:glow>
                  <a:outerShdw blurRad="50800" dist="50800" dir="5400000" algn="ctr" rotWithShape="0">
                    <a:srgbClr val="000000">
                      <a:lumMod val="95000"/>
                      <a:lumOff val="5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2" name="TextBox 51"/>
                <p:cNvSpPr txBox="1"/>
                <p:nvPr/>
              </p:nvSpPr>
              <p:spPr>
                <a:xfrm>
                  <a:off x="6394984" y="4207034"/>
                  <a:ext cx="138873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solidFill>
                        <a:prstClr val="white"/>
                      </a:solidFill>
                      <a:latin typeface="Calibri"/>
                    </a:rPr>
                    <a:t>Organization</a:t>
                  </a:r>
                </a:p>
              </p:txBody>
            </p:sp>
          </p:grpSp>
          <p:sp>
            <p:nvSpPr>
              <p:cNvPr id="50" name="TextBox 49"/>
              <p:cNvSpPr txBox="1"/>
              <p:nvPr/>
            </p:nvSpPr>
            <p:spPr>
              <a:xfrm>
                <a:off x="6880128" y="3579862"/>
                <a:ext cx="1580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kern="0" dirty="0">
                    <a:solidFill>
                      <a:prstClr val="black"/>
                    </a:solidFill>
                    <a:latin typeface="Calibri"/>
                  </a:rPr>
                  <a:t>Organization/1</a:t>
                </a:r>
                <a:endParaRPr lang="nl-NL" kern="0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6096000" y="1927172"/>
            <a:ext cx="4282036" cy="1800200"/>
            <a:chOff x="4682452" y="1275606"/>
            <a:chExt cx="4282036" cy="1800200"/>
          </a:xfrm>
        </p:grpSpPr>
        <p:sp>
          <p:nvSpPr>
            <p:cNvPr id="56" name="Flowchart: Process 55"/>
            <p:cNvSpPr/>
            <p:nvPr/>
          </p:nvSpPr>
          <p:spPr>
            <a:xfrm>
              <a:off x="4682452" y="1275606"/>
              <a:ext cx="4210027" cy="1787192"/>
            </a:xfrm>
            <a:prstGeom prst="flowChartProcess">
              <a:avLst/>
            </a:prstGeom>
            <a:solidFill>
              <a:srgbClr val="808080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kern="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"/>
                </a:rPr>
                <a:t>FHIR server @ lab.hospitalA.org</a:t>
              </a:r>
              <a:endParaRPr lang="nl-NL" b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endParaRP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4932040" y="1649437"/>
              <a:ext cx="1577975" cy="1426369"/>
              <a:chOff x="4250657" y="3176791"/>
              <a:chExt cx="1577975" cy="1901825"/>
            </a:xfrm>
          </p:grpSpPr>
          <p:pic>
            <p:nvPicPr>
              <p:cNvPr id="66" name="Picture 7" descr="C:\Users\office\AppData\Local\Microsoft\Windows\Temporary Internet Files\Content.IE5\ENHGUKDG\MC900318996[1].wmf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rgbClr val="4D4D4D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4088732" y="3338716"/>
                <a:ext cx="1901825" cy="15779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7" name="TextBox 66"/>
              <p:cNvSpPr txBox="1"/>
              <p:nvPr/>
            </p:nvSpPr>
            <p:spPr>
              <a:xfrm>
                <a:off x="4250657" y="3835339"/>
                <a:ext cx="1296145" cy="861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kern="0" dirty="0">
                    <a:solidFill>
                      <a:prstClr val="white"/>
                    </a:solidFill>
                    <a:latin typeface="Calibri"/>
                  </a:rPr>
                  <a:t>Diagnostic</a:t>
                </a: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kern="0" dirty="0">
                    <a:solidFill>
                      <a:prstClr val="white"/>
                    </a:solidFill>
                    <a:latin typeface="Calibri"/>
                  </a:rPr>
                  <a:t>Report</a:t>
                </a:r>
                <a:endParaRPr lang="en-CA" kern="0" dirty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4716016" y="1626354"/>
              <a:ext cx="23533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/>
                </a:rPr>
                <a:t>DiagnosticReport/4445</a:t>
              </a:r>
              <a:endParaRPr lang="nl-NL" kern="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6768945" y="1635646"/>
              <a:ext cx="2195543" cy="1289531"/>
              <a:chOff x="1907703" y="3642578"/>
              <a:chExt cx="2195543" cy="1289531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1907703" y="3723877"/>
                <a:ext cx="2091111" cy="1208232"/>
                <a:chOff x="3895114" y="1724724"/>
                <a:chExt cx="2091111" cy="1610976"/>
              </a:xfrm>
            </p:grpSpPr>
            <p:pic>
              <p:nvPicPr>
                <p:cNvPr id="64" name="Picture 7" descr="C:\Users\office\AppData\Local\Microsoft\Windows\Temporary Internet Files\Content.IE5\ENHGUKDG\MC900318996[1].wmf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>
                  <a:off x="3895114" y="1724724"/>
                  <a:ext cx="2091111" cy="1577975"/>
                </a:xfrm>
                <a:prstGeom prst="rect">
                  <a:avLst/>
                </a:prstGeom>
                <a:noFill/>
                <a:effectLst>
                  <a:glow rad="63500">
                    <a:srgbClr val="DDDDDD">
                      <a:satMod val="175000"/>
                      <a:alpha val="40000"/>
                    </a:srgbClr>
                  </a:glow>
                  <a:outerShdw blurRad="50800" dist="50800" dir="5400000" algn="ctr" rotWithShape="0">
                    <a:srgbClr val="000000">
                      <a:lumMod val="95000"/>
                      <a:lumOff val="5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5" name="TextBox 64"/>
                <p:cNvSpPr txBox="1"/>
                <p:nvPr/>
              </p:nvSpPr>
              <p:spPr>
                <a:xfrm>
                  <a:off x="4255582" y="2268741"/>
                  <a:ext cx="1471024" cy="10669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kern="0" dirty="0">
                      <a:solidFill>
                        <a:prstClr val="white"/>
                      </a:solidFill>
                      <a:latin typeface="Calibri"/>
                    </a:rPr>
                    <a:t>Observation</a:t>
                  </a:r>
                </a:p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solidFill>
                      <a:prstClr val="white"/>
                    </a:solidFill>
                    <a:latin typeface="Calibri"/>
                  </a:endParaRPr>
                </a:p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63" name="TextBox 62"/>
              <p:cNvSpPr txBox="1"/>
              <p:nvPr/>
            </p:nvSpPr>
            <p:spPr>
              <a:xfrm>
                <a:off x="2195736" y="3642578"/>
                <a:ext cx="19075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kern="0" dirty="0">
                    <a:solidFill>
                      <a:prstClr val="black"/>
                    </a:solidFill>
                    <a:latin typeface="Calibri"/>
                  </a:rPr>
                  <a:t>Observation/3ff27</a:t>
                </a:r>
                <a:endParaRPr lang="nl-NL" kern="0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>
              <a:off x="6228184" y="2427734"/>
              <a:ext cx="864096" cy="253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61" name="TextBox 60"/>
            <p:cNvSpPr txBox="1"/>
            <p:nvPr/>
          </p:nvSpPr>
          <p:spPr>
            <a:xfrm rot="165600">
              <a:off x="6179717" y="2355726"/>
              <a:ext cx="13446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/>
                </a:rPr>
                <a:t>result</a:t>
              </a:r>
              <a:endParaRPr lang="nl-NL" kern="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828801" y="1927172"/>
            <a:ext cx="4210027" cy="1571168"/>
            <a:chOff x="217957" y="1275606"/>
            <a:chExt cx="4210027" cy="1571168"/>
          </a:xfrm>
        </p:grpSpPr>
        <p:sp>
          <p:nvSpPr>
            <p:cNvPr id="69" name="Flowchart: Process 68"/>
            <p:cNvSpPr/>
            <p:nvPr/>
          </p:nvSpPr>
          <p:spPr>
            <a:xfrm>
              <a:off x="217957" y="1275606"/>
              <a:ext cx="4210027" cy="1571168"/>
            </a:xfrm>
            <a:prstGeom prst="flowChartProcess">
              <a:avLst/>
            </a:prstGeom>
            <a:solidFill>
              <a:srgbClr val="808080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kern="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"/>
                </a:rPr>
                <a:t>FHIR server @ pat.registry.org</a:t>
              </a:r>
              <a:endParaRPr lang="nl-NL" b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endParaRP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746590" y="1563637"/>
              <a:ext cx="1901825" cy="1235485"/>
              <a:chOff x="2267744" y="3170586"/>
              <a:chExt cx="1901825" cy="1647314"/>
            </a:xfrm>
          </p:grpSpPr>
          <p:pic>
            <p:nvPicPr>
              <p:cNvPr id="72" name="Picture 7" descr="C:\Users\office\AppData\Local\Microsoft\Windows\Temporary Internet Files\Content.IE5\ENHGUKDG\MC900318996[1].wmf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rgbClr val="F8F8F8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2267744" y="3170586"/>
                <a:ext cx="1901825" cy="15779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3" name="TextBox 72"/>
              <p:cNvSpPr txBox="1"/>
              <p:nvPr/>
            </p:nvSpPr>
            <p:spPr>
              <a:xfrm>
                <a:off x="2714600" y="3750941"/>
                <a:ext cx="1008112" cy="1066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kern="0" dirty="0">
                    <a:solidFill>
                      <a:prstClr val="white"/>
                    </a:solidFill>
                    <a:latin typeface="Calibri"/>
                  </a:rPr>
                  <a:t>Patient</a:t>
                </a: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solidFill>
                    <a:prstClr val="white"/>
                  </a:solidFill>
                  <a:latin typeface="Calibri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1154672" y="1698362"/>
              <a:ext cx="1289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/>
                </a:rPr>
                <a:t>Patient/223</a:t>
              </a:r>
              <a:endParaRPr lang="nl-NL" kern="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2928835" y="3079302"/>
            <a:ext cx="602107" cy="1407931"/>
            <a:chOff x="1404651" y="2500768"/>
            <a:chExt cx="508297" cy="2119317"/>
          </a:xfrm>
        </p:grpSpPr>
        <p:cxnSp>
          <p:nvCxnSpPr>
            <p:cNvPr id="75" name="Straight Arrow Connector 74"/>
            <p:cNvCxnSpPr/>
            <p:nvPr/>
          </p:nvCxnSpPr>
          <p:spPr>
            <a:xfrm>
              <a:off x="1404651" y="2500768"/>
              <a:ext cx="320381" cy="194893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76" name="TextBox 75"/>
            <p:cNvSpPr txBox="1"/>
            <p:nvPr/>
          </p:nvSpPr>
          <p:spPr>
            <a:xfrm rot="4311026">
              <a:off x="771116" y="3478253"/>
              <a:ext cx="1971875" cy="311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/>
                </a:rPr>
                <a:t>managing</a:t>
              </a:r>
              <a:endParaRPr lang="nl-NL" kern="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008977" y="2741566"/>
            <a:ext cx="2548688" cy="369332"/>
            <a:chOff x="2484977" y="2090000"/>
            <a:chExt cx="2548688" cy="369332"/>
          </a:xfrm>
        </p:grpSpPr>
        <p:cxnSp>
          <p:nvCxnSpPr>
            <p:cNvPr id="78" name="Straight Arrow Connector 77"/>
            <p:cNvCxnSpPr/>
            <p:nvPr/>
          </p:nvCxnSpPr>
          <p:spPr>
            <a:xfrm flipH="1">
              <a:off x="2484977" y="2112457"/>
              <a:ext cx="2548688" cy="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79" name="TextBox 78"/>
            <p:cNvSpPr txBox="1"/>
            <p:nvPr/>
          </p:nvSpPr>
          <p:spPr>
            <a:xfrm>
              <a:off x="3509661" y="2090000"/>
              <a:ext cx="13446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/>
                </a:rPr>
                <a:t>subject</a:t>
              </a:r>
              <a:endParaRPr lang="nl-NL" kern="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6409656" y="3470404"/>
            <a:ext cx="812166" cy="1507164"/>
            <a:chOff x="4788023" y="2755540"/>
            <a:chExt cx="812166" cy="1507164"/>
          </a:xfrm>
        </p:grpSpPr>
        <p:sp>
          <p:nvSpPr>
            <p:cNvPr id="81" name="TextBox 80"/>
            <p:cNvSpPr txBox="1"/>
            <p:nvPr/>
          </p:nvSpPr>
          <p:spPr>
            <a:xfrm rot="17885517">
              <a:off x="4743217" y="3243180"/>
              <a:ext cx="13446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/>
                </a:rPr>
                <a:t>performer</a:t>
              </a:r>
              <a:endParaRPr lang="nl-NL" kern="0" dirty="0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82" name="Straight Arrow Connector 81"/>
            <p:cNvCxnSpPr/>
            <p:nvPr/>
          </p:nvCxnSpPr>
          <p:spPr>
            <a:xfrm flipH="1">
              <a:off x="4788023" y="2859782"/>
              <a:ext cx="792089" cy="140292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142128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“Repository” model of healthcare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2207568" y="3815680"/>
            <a:ext cx="7848872" cy="1981945"/>
            <a:chOff x="683568" y="2966069"/>
            <a:chExt cx="7848872" cy="1981945"/>
          </a:xfrm>
        </p:grpSpPr>
        <p:sp>
          <p:nvSpPr>
            <p:cNvPr id="5" name="Flowchart: Process 4"/>
            <p:cNvSpPr/>
            <p:nvPr/>
          </p:nvSpPr>
          <p:spPr>
            <a:xfrm>
              <a:off x="683568" y="2966069"/>
              <a:ext cx="7848872" cy="1981945"/>
            </a:xfrm>
            <a:prstGeom prst="flowChartProcess">
              <a:avLst/>
            </a:prstGeom>
            <a:solidFill>
              <a:srgbClr val="808080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b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kern="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"/>
                </a:rPr>
                <a:t>FHIR server</a:t>
              </a:r>
              <a:endParaRPr lang="nl-NL" b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endParaRPr>
            </a:p>
          </p:txBody>
        </p:sp>
        <p:pic>
          <p:nvPicPr>
            <p:cNvPr id="6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868084" y="3033383"/>
              <a:ext cx="1641338" cy="1578323"/>
            </a:xfrm>
            <a:prstGeom prst="rect">
              <a:avLst/>
            </a:prstGeom>
            <a:noFill/>
            <a:effectLst>
              <a:glow rad="63500">
                <a:srgbClr val="DDDDDD">
                  <a:satMod val="175000"/>
                  <a:alpha val="40000"/>
                </a:srgbClr>
              </a:glow>
              <a:outerShdw blurRad="50800" dist="50800" dir="5400000" algn="ctr" rotWithShape="0">
                <a:srgbClr val="000000">
                  <a:lumMod val="95000"/>
                  <a:lumOff val="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 6"/>
            <p:cNvGrpSpPr/>
            <p:nvPr/>
          </p:nvGrpSpPr>
          <p:grpSpPr>
            <a:xfrm>
              <a:off x="2699792" y="3047689"/>
              <a:ext cx="1901825" cy="1235485"/>
              <a:chOff x="2267744" y="3170586"/>
              <a:chExt cx="1901825" cy="1647314"/>
            </a:xfrm>
          </p:grpSpPr>
          <p:pic>
            <p:nvPicPr>
              <p:cNvPr id="28" name="Picture 7" descr="C:\Users\office\AppData\Local\Microsoft\Windows\Temporary Internet Files\Content.IE5\ENHGUKDG\MC900318996[1].wmf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2267744" y="3170586"/>
                <a:ext cx="1901825" cy="1577975"/>
              </a:xfrm>
              <a:prstGeom prst="rect">
                <a:avLst/>
              </a:prstGeom>
              <a:noFill/>
              <a:effectLst>
                <a:glow rad="63500">
                  <a:srgbClr val="DDDDDD">
                    <a:satMod val="175000"/>
                    <a:alpha val="40000"/>
                  </a:srgbClr>
                </a:glow>
                <a:outerShdw blurRad="50800" dist="50800" dir="5400000" algn="ctr" rotWithShape="0">
                  <a:srgbClr val="000000">
                    <a:lumMod val="95000"/>
                    <a:lumOff val="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TextBox 28"/>
              <p:cNvSpPr txBox="1"/>
              <p:nvPr/>
            </p:nvSpPr>
            <p:spPr>
              <a:xfrm>
                <a:off x="2714600" y="3750941"/>
                <a:ext cx="1008112" cy="1066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kern="0" dirty="0">
                    <a:solidFill>
                      <a:prstClr val="white"/>
                    </a:solidFill>
                    <a:latin typeface="Calibri"/>
                  </a:rPr>
                  <a:t>Patient</a:t>
                </a: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solidFill>
                    <a:prstClr val="white"/>
                  </a:solidFill>
                  <a:latin typeface="Calibri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5940152" y="3147814"/>
              <a:ext cx="2091111" cy="1208232"/>
              <a:chOff x="3895114" y="1724724"/>
              <a:chExt cx="2091111" cy="1610976"/>
            </a:xfrm>
          </p:grpSpPr>
          <p:pic>
            <p:nvPicPr>
              <p:cNvPr id="26" name="Picture 7" descr="C:\Users\office\AppData\Local\Microsoft\Windows\Temporary Internet Files\Content.IE5\ENHGUKDG\MC900318996[1].wmf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3895114" y="1724724"/>
                <a:ext cx="2091111" cy="1577975"/>
              </a:xfrm>
              <a:prstGeom prst="rect">
                <a:avLst/>
              </a:prstGeom>
              <a:noFill/>
              <a:effectLst>
                <a:glow rad="63500">
                  <a:srgbClr val="DDDDDD">
                    <a:satMod val="175000"/>
                    <a:alpha val="40000"/>
                  </a:srgbClr>
                </a:glow>
                <a:outerShdw blurRad="50800" dist="50800" dir="5400000" algn="ctr" rotWithShape="0">
                  <a:srgbClr val="000000">
                    <a:lumMod val="95000"/>
                    <a:lumOff val="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4255582" y="2268741"/>
                <a:ext cx="1471024" cy="1066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kern="0" dirty="0">
                    <a:solidFill>
                      <a:prstClr val="white"/>
                    </a:solidFill>
                    <a:latin typeface="Calibri"/>
                  </a:rPr>
                  <a:t>Observation</a:t>
                </a: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solidFill>
                    <a:prstClr val="white"/>
                  </a:solidFill>
                  <a:latin typeface="Calibri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pic>
          <p:nvPicPr>
            <p:cNvPr id="9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020484" y="3185783"/>
              <a:ext cx="1641338" cy="1578323"/>
            </a:xfrm>
            <a:prstGeom prst="rect">
              <a:avLst/>
            </a:prstGeom>
            <a:noFill/>
            <a:effectLst>
              <a:glow rad="63500">
                <a:srgbClr val="DDDDDD">
                  <a:satMod val="175000"/>
                  <a:alpha val="40000"/>
                </a:srgbClr>
              </a:glow>
              <a:outerShdw blurRad="50800" dist="50800" dir="5400000" algn="ctr" rotWithShape="0">
                <a:srgbClr val="000000">
                  <a:lumMod val="95000"/>
                  <a:lumOff val="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115616" y="3887457"/>
              <a:ext cx="1388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kern="0" dirty="0">
                  <a:solidFill>
                    <a:prstClr val="white"/>
                  </a:solidFill>
                  <a:latin typeface="Calibri"/>
                </a:rPr>
                <a:t>Organization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820613" y="3200089"/>
              <a:ext cx="1901825" cy="1235485"/>
              <a:chOff x="2267744" y="3170586"/>
              <a:chExt cx="1901825" cy="1647314"/>
            </a:xfrm>
          </p:grpSpPr>
          <p:pic>
            <p:nvPicPr>
              <p:cNvPr id="24" name="Picture 7" descr="C:\Users\office\AppData\Local\Microsoft\Windows\Temporary Internet Files\Content.IE5\ENHGUKDG\MC900318996[1].wmf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2267744" y="3170586"/>
                <a:ext cx="1901825" cy="1577975"/>
              </a:xfrm>
              <a:prstGeom prst="rect">
                <a:avLst/>
              </a:prstGeom>
              <a:noFill/>
              <a:effectLst>
                <a:glow rad="63500">
                  <a:srgbClr val="DDDDDD">
                    <a:satMod val="175000"/>
                    <a:alpha val="40000"/>
                  </a:srgbClr>
                </a:glow>
                <a:outerShdw blurRad="50800" dist="50800" dir="5400000" algn="ctr" rotWithShape="0">
                  <a:srgbClr val="000000">
                    <a:lumMod val="95000"/>
                    <a:lumOff val="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2714600" y="3750941"/>
                <a:ext cx="1008112" cy="1066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kern="0" dirty="0">
                    <a:solidFill>
                      <a:prstClr val="white"/>
                    </a:solidFill>
                    <a:latin typeface="Calibri"/>
                  </a:rPr>
                  <a:t>Patient</a:t>
                </a: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solidFill>
                    <a:prstClr val="white"/>
                  </a:solidFill>
                  <a:latin typeface="Calibri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2973013" y="3352489"/>
              <a:ext cx="1901825" cy="1235485"/>
              <a:chOff x="2267744" y="3170586"/>
              <a:chExt cx="1901825" cy="1647314"/>
            </a:xfrm>
          </p:grpSpPr>
          <p:pic>
            <p:nvPicPr>
              <p:cNvPr id="22" name="Picture 7" descr="C:\Users\office\AppData\Local\Microsoft\Windows\Temporary Internet Files\Content.IE5\ENHGUKDG\MC900318996[1].wmf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2267744" y="3170586"/>
                <a:ext cx="1901825" cy="1577975"/>
              </a:xfrm>
              <a:prstGeom prst="rect">
                <a:avLst/>
              </a:prstGeom>
              <a:noFill/>
              <a:effectLst>
                <a:glow rad="63500">
                  <a:srgbClr val="DDDDDD">
                    <a:satMod val="175000"/>
                    <a:alpha val="40000"/>
                  </a:srgbClr>
                </a:glow>
                <a:outerShdw blurRad="50800" dist="50800" dir="5400000" algn="ctr" rotWithShape="0">
                  <a:srgbClr val="000000">
                    <a:lumMod val="95000"/>
                    <a:lumOff val="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2714600" y="3750941"/>
                <a:ext cx="1008112" cy="1066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kern="0" dirty="0">
                    <a:solidFill>
                      <a:prstClr val="white"/>
                    </a:solidFill>
                    <a:latin typeface="Calibri"/>
                  </a:rPr>
                  <a:t>Patient</a:t>
                </a: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solidFill>
                    <a:prstClr val="white"/>
                  </a:solidFill>
                  <a:latin typeface="Calibri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6092552" y="3300214"/>
              <a:ext cx="2091111" cy="1208232"/>
              <a:chOff x="3895114" y="1724724"/>
              <a:chExt cx="2091111" cy="1610976"/>
            </a:xfrm>
          </p:grpSpPr>
          <p:pic>
            <p:nvPicPr>
              <p:cNvPr id="20" name="Picture 7" descr="C:\Users\office\AppData\Local\Microsoft\Windows\Temporary Internet Files\Content.IE5\ENHGUKDG\MC900318996[1].wmf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3895114" y="1724724"/>
                <a:ext cx="2091111" cy="1577975"/>
              </a:xfrm>
              <a:prstGeom prst="rect">
                <a:avLst/>
              </a:prstGeom>
              <a:noFill/>
              <a:effectLst>
                <a:glow rad="63500">
                  <a:srgbClr val="DDDDDD">
                    <a:satMod val="175000"/>
                    <a:alpha val="40000"/>
                  </a:srgbClr>
                </a:glow>
                <a:outerShdw blurRad="50800" dist="50800" dir="5400000" algn="ctr" rotWithShape="0">
                  <a:srgbClr val="000000">
                    <a:lumMod val="95000"/>
                    <a:lumOff val="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4255582" y="2268741"/>
                <a:ext cx="1471024" cy="1066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kern="0" dirty="0">
                    <a:solidFill>
                      <a:prstClr val="white"/>
                    </a:solidFill>
                    <a:latin typeface="Calibri"/>
                  </a:rPr>
                  <a:t>Observation</a:t>
                </a: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solidFill>
                    <a:prstClr val="white"/>
                  </a:solidFill>
                  <a:latin typeface="Calibri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6244952" y="3452614"/>
              <a:ext cx="2091111" cy="1208232"/>
              <a:chOff x="3895114" y="1724724"/>
              <a:chExt cx="2091111" cy="1610976"/>
            </a:xfrm>
          </p:grpSpPr>
          <p:pic>
            <p:nvPicPr>
              <p:cNvPr id="18" name="Picture 7" descr="C:\Users\office\AppData\Local\Microsoft\Windows\Temporary Internet Files\Content.IE5\ENHGUKDG\MC900318996[1].wmf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3895114" y="1724724"/>
                <a:ext cx="2091111" cy="1577975"/>
              </a:xfrm>
              <a:prstGeom prst="rect">
                <a:avLst/>
              </a:prstGeom>
              <a:noFill/>
              <a:effectLst>
                <a:glow rad="63500">
                  <a:srgbClr val="DDDDDD">
                    <a:satMod val="175000"/>
                    <a:alpha val="40000"/>
                  </a:srgbClr>
                </a:glow>
                <a:outerShdw blurRad="50800" dist="50800" dir="5400000" algn="ctr" rotWithShape="0">
                  <a:srgbClr val="000000">
                    <a:lumMod val="95000"/>
                    <a:lumOff val="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4255582" y="2268741"/>
                <a:ext cx="1471024" cy="1066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kern="0" dirty="0">
                    <a:solidFill>
                      <a:prstClr val="white"/>
                    </a:solidFill>
                    <a:latin typeface="Calibri"/>
                  </a:rPr>
                  <a:t>Observation</a:t>
                </a: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solidFill>
                    <a:prstClr val="white"/>
                  </a:solidFill>
                  <a:latin typeface="Calibri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5027445" y="3067124"/>
              <a:ext cx="1577975" cy="1426369"/>
              <a:chOff x="4250657" y="3176791"/>
              <a:chExt cx="1577975" cy="1901825"/>
            </a:xfrm>
            <a:effectLst>
              <a:glow rad="63500">
                <a:srgbClr val="DDDDDD">
                  <a:satMod val="175000"/>
                  <a:alpha val="40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6" name="Picture 7" descr="C:\Users\office\AppData\Local\Microsoft\Windows\Temporary Internet Files\Content.IE5\ENHGUKDG\MC900318996[1].wmf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rgbClr val="4D4D4D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4088732" y="3338716"/>
                <a:ext cx="1901825" cy="15779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4250657" y="3835339"/>
                <a:ext cx="1296145" cy="861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kern="0" dirty="0">
                    <a:solidFill>
                      <a:prstClr val="white"/>
                    </a:solidFill>
                    <a:latin typeface="Calibri"/>
                  </a:rPr>
                  <a:t>Diagnostic</a:t>
                </a: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kern="0" dirty="0">
                    <a:solidFill>
                      <a:prstClr val="white"/>
                    </a:solidFill>
                    <a:latin typeface="Calibri"/>
                  </a:rPr>
                  <a:t>Report</a:t>
                </a:r>
                <a:endParaRPr lang="en-CA" kern="0" dirty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</p:grpSp>
      <p:pic>
        <p:nvPicPr>
          <p:cNvPr id="30" name="Picture 7" descr="C:\Users\office\AppData\Local\Microsoft\Windows\Temporary Internet Files\Content.IE5\ENHGUKDG\MC900318996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96884" y="4187794"/>
            <a:ext cx="1641338" cy="1578323"/>
          </a:xfrm>
          <a:prstGeom prst="rect">
            <a:avLst/>
          </a:prstGeom>
          <a:noFill/>
          <a:effectLst>
            <a:glow rad="63500">
              <a:srgbClr val="DDDDDD">
                <a:satMod val="175000"/>
                <a:alpha val="40000"/>
              </a:srgbClr>
            </a:glow>
            <a:outerShdw blurRad="50800" dist="50800" dir="5400000" algn="ctr" rotWithShape="0">
              <a:srgbClr val="000000">
                <a:lumMod val="95000"/>
                <a:lumOff val="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/>
          <p:cNvGrpSpPr/>
          <p:nvPr/>
        </p:nvGrpSpPr>
        <p:grpSpPr>
          <a:xfrm>
            <a:off x="7526106" y="2126687"/>
            <a:ext cx="2242302" cy="1854305"/>
            <a:chOff x="6002106" y="1277076"/>
            <a:chExt cx="2242302" cy="1854305"/>
          </a:xfrm>
        </p:grpSpPr>
        <p:pic>
          <p:nvPicPr>
            <p:cNvPr id="32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370" b="96209" l="1624" r="9907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8154" y="1277076"/>
              <a:ext cx="1936254" cy="948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Down Arrow 32"/>
            <p:cNvSpPr/>
            <p:nvPr/>
          </p:nvSpPr>
          <p:spPr>
            <a:xfrm>
              <a:off x="6242158" y="2225445"/>
              <a:ext cx="394046" cy="905936"/>
            </a:xfrm>
            <a:prstGeom prst="downArrow">
              <a:avLst/>
            </a:prstGeom>
            <a:gradFill rotWithShape="1">
              <a:gsLst>
                <a:gs pos="0">
                  <a:srgbClr val="DDDDDD">
                    <a:shade val="51000"/>
                    <a:satMod val="130000"/>
                  </a:srgbClr>
                </a:gs>
                <a:gs pos="80000">
                  <a:srgbClr val="DDDDDD">
                    <a:shade val="93000"/>
                    <a:satMod val="130000"/>
                  </a:srgbClr>
                </a:gs>
                <a:gs pos="100000">
                  <a:srgbClr val="DDDDD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DDDDD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kern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4" name="Down Arrow 33"/>
            <p:cNvSpPr/>
            <p:nvPr/>
          </p:nvSpPr>
          <p:spPr>
            <a:xfrm rot="10800000">
              <a:off x="6927413" y="2195277"/>
              <a:ext cx="394046" cy="905936"/>
            </a:xfrm>
            <a:prstGeom prst="downArrow">
              <a:avLst/>
            </a:prstGeom>
            <a:gradFill rotWithShape="1">
              <a:gsLst>
                <a:gs pos="0">
                  <a:srgbClr val="DDDDDD">
                    <a:shade val="51000"/>
                    <a:satMod val="130000"/>
                  </a:srgbClr>
                </a:gs>
                <a:gs pos="80000">
                  <a:srgbClr val="DDDDDD">
                    <a:shade val="93000"/>
                    <a:satMod val="130000"/>
                  </a:srgbClr>
                </a:gs>
                <a:gs pos="100000">
                  <a:srgbClr val="DDDDD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DDDDD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kern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002106" y="2283718"/>
              <a:ext cx="8741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/>
                </a:rPr>
                <a:t>Create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/>
                </a:rPr>
                <a:t>Update</a:t>
              </a:r>
              <a:endParaRPr lang="nl-NL" kern="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761427" y="2422217"/>
              <a:ext cx="762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/>
                </a:rPr>
                <a:t>Query</a:t>
              </a:r>
              <a:endParaRPr lang="nl-NL" kern="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097760" y="1981200"/>
            <a:ext cx="1862336" cy="2130072"/>
            <a:chOff x="3573760" y="1131590"/>
            <a:chExt cx="1862336" cy="2130072"/>
          </a:xfrm>
        </p:grpSpPr>
        <p:grpSp>
          <p:nvGrpSpPr>
            <p:cNvPr id="38" name="Group 37"/>
            <p:cNvGrpSpPr/>
            <p:nvPr/>
          </p:nvGrpSpPr>
          <p:grpSpPr>
            <a:xfrm>
              <a:off x="3573760" y="1131590"/>
              <a:ext cx="1790328" cy="1630778"/>
              <a:chOff x="251520" y="1021945"/>
              <a:chExt cx="1790328" cy="1630778"/>
            </a:xfrm>
          </p:grpSpPr>
          <p:pic>
            <p:nvPicPr>
              <p:cNvPr id="41" name="Picture 2" descr="http://icons.iconarchive.com/icons/icons-land/vista-hardware-devices/256/Home-Server-icon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520" y="1309977"/>
                <a:ext cx="1790328" cy="1342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2" name="TextBox 41"/>
              <p:cNvSpPr txBox="1"/>
              <p:nvPr/>
            </p:nvSpPr>
            <p:spPr>
              <a:xfrm>
                <a:off x="479749" y="1021945"/>
                <a:ext cx="1254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b="1" kern="0" dirty="0">
                    <a:latin typeface="Calibri"/>
                  </a:rPr>
                  <a:t>Lab System</a:t>
                </a:r>
                <a:endParaRPr lang="nl-NL" b="1" kern="0" dirty="0">
                  <a:latin typeface="Calibri"/>
                </a:endParaRPr>
              </a:p>
            </p:txBody>
          </p:sp>
        </p:grpSp>
        <p:sp>
          <p:nvSpPr>
            <p:cNvPr id="39" name="Down Arrow 38"/>
            <p:cNvSpPr/>
            <p:nvPr/>
          </p:nvSpPr>
          <p:spPr>
            <a:xfrm>
              <a:off x="4788024" y="2355726"/>
              <a:ext cx="394046" cy="905936"/>
            </a:xfrm>
            <a:prstGeom prst="downArrow">
              <a:avLst/>
            </a:prstGeom>
            <a:gradFill rotWithShape="1">
              <a:gsLst>
                <a:gs pos="0">
                  <a:srgbClr val="DDDDDD">
                    <a:shade val="51000"/>
                    <a:satMod val="130000"/>
                  </a:srgbClr>
                </a:gs>
                <a:gs pos="80000">
                  <a:srgbClr val="DDDDDD">
                    <a:shade val="93000"/>
                    <a:satMod val="130000"/>
                  </a:srgbClr>
                </a:gs>
                <a:gs pos="100000">
                  <a:srgbClr val="DDDDD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DDDDD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kern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561946" y="2396940"/>
              <a:ext cx="8741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/>
                </a:rPr>
                <a:t>Create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/>
                </a:rPr>
                <a:t>Update</a:t>
              </a:r>
              <a:endParaRPr lang="nl-NL" kern="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991544" y="1981201"/>
            <a:ext cx="2304256" cy="1999791"/>
            <a:chOff x="467544" y="1131590"/>
            <a:chExt cx="2304256" cy="1999791"/>
          </a:xfrm>
        </p:grpSpPr>
        <p:grpSp>
          <p:nvGrpSpPr>
            <p:cNvPr id="44" name="Group 43"/>
            <p:cNvGrpSpPr/>
            <p:nvPr/>
          </p:nvGrpSpPr>
          <p:grpSpPr>
            <a:xfrm>
              <a:off x="827584" y="1131590"/>
              <a:ext cx="1790328" cy="1702786"/>
              <a:chOff x="251520" y="917671"/>
              <a:chExt cx="1790328" cy="1702786"/>
            </a:xfrm>
          </p:grpSpPr>
          <p:pic>
            <p:nvPicPr>
              <p:cNvPr id="49" name="Picture 2" descr="http://icons.iconarchive.com/icons/icons-land/vista-hardware-devices/256/Home-Server-icon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520" y="1277711"/>
                <a:ext cx="1790328" cy="1342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0" name="TextBox 49"/>
              <p:cNvSpPr txBox="1"/>
              <p:nvPr/>
            </p:nvSpPr>
            <p:spPr>
              <a:xfrm>
                <a:off x="251520" y="917671"/>
                <a:ext cx="17079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b="1" kern="0" dirty="0">
                    <a:latin typeface="Calibri"/>
                  </a:rPr>
                  <a:t>Hospital System</a:t>
                </a:r>
                <a:endParaRPr lang="nl-NL" b="1" kern="0" dirty="0">
                  <a:latin typeface="Calibri"/>
                </a:endParaRPr>
              </a:p>
            </p:txBody>
          </p:sp>
        </p:grpSp>
        <p:sp>
          <p:nvSpPr>
            <p:cNvPr id="45" name="Down Arrow 44"/>
            <p:cNvSpPr/>
            <p:nvPr/>
          </p:nvSpPr>
          <p:spPr>
            <a:xfrm>
              <a:off x="707596" y="2225445"/>
              <a:ext cx="394046" cy="905936"/>
            </a:xfrm>
            <a:prstGeom prst="downArrow">
              <a:avLst/>
            </a:prstGeom>
            <a:gradFill rotWithShape="1">
              <a:gsLst>
                <a:gs pos="0">
                  <a:srgbClr val="DDDDDD">
                    <a:shade val="51000"/>
                    <a:satMod val="130000"/>
                  </a:srgbClr>
                </a:gs>
                <a:gs pos="80000">
                  <a:srgbClr val="DDDDDD">
                    <a:shade val="93000"/>
                    <a:satMod val="130000"/>
                  </a:srgbClr>
                </a:gs>
                <a:gs pos="100000">
                  <a:srgbClr val="DDDDD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DDDDD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kern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6" name="Down Arrow 45"/>
            <p:cNvSpPr/>
            <p:nvPr/>
          </p:nvSpPr>
          <p:spPr>
            <a:xfrm rot="10800000">
              <a:off x="2174885" y="2195277"/>
              <a:ext cx="394046" cy="905936"/>
            </a:xfrm>
            <a:prstGeom prst="downArrow">
              <a:avLst/>
            </a:prstGeom>
            <a:gradFill rotWithShape="1">
              <a:gsLst>
                <a:gs pos="0">
                  <a:srgbClr val="DDDDDD">
                    <a:shade val="51000"/>
                    <a:satMod val="130000"/>
                  </a:srgbClr>
                </a:gs>
                <a:gs pos="80000">
                  <a:srgbClr val="DDDDDD">
                    <a:shade val="93000"/>
                    <a:satMod val="130000"/>
                  </a:srgbClr>
                </a:gs>
                <a:gs pos="100000">
                  <a:srgbClr val="DDDDD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DDDDD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kern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67544" y="2283718"/>
              <a:ext cx="8741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/>
                </a:rPr>
                <a:t>Create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/>
                </a:rPr>
                <a:t>Update</a:t>
              </a:r>
              <a:endParaRPr lang="nl-NL" kern="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008899" y="2422217"/>
              <a:ext cx="762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/>
                </a:rPr>
                <a:t>Query</a:t>
              </a:r>
              <a:endParaRPr lang="nl-NL" kern="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9302354" y="3061320"/>
            <a:ext cx="546446" cy="905936"/>
            <a:chOff x="7778354" y="2211710"/>
            <a:chExt cx="546446" cy="905936"/>
          </a:xfrm>
        </p:grpSpPr>
        <p:sp>
          <p:nvSpPr>
            <p:cNvPr id="52" name="Down Arrow 51"/>
            <p:cNvSpPr/>
            <p:nvPr/>
          </p:nvSpPr>
          <p:spPr>
            <a:xfrm rot="10800000">
              <a:off x="7930754" y="2211710"/>
              <a:ext cx="394046" cy="905936"/>
            </a:xfrm>
            <a:prstGeom prst="downArrow">
              <a:avLst/>
            </a:prstGeom>
            <a:gradFill rotWithShape="1">
              <a:gsLst>
                <a:gs pos="0">
                  <a:srgbClr val="DDDDDD">
                    <a:shade val="51000"/>
                    <a:satMod val="130000"/>
                  </a:srgbClr>
                </a:gs>
                <a:gs pos="80000">
                  <a:srgbClr val="DDDDDD">
                    <a:shade val="93000"/>
                    <a:satMod val="130000"/>
                  </a:srgbClr>
                </a:gs>
                <a:gs pos="100000">
                  <a:srgbClr val="DDDDD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DDDDD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kern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3" name="Down Arrow 52"/>
            <p:cNvSpPr/>
            <p:nvPr/>
          </p:nvSpPr>
          <p:spPr>
            <a:xfrm rot="10800000">
              <a:off x="7778354" y="2211710"/>
              <a:ext cx="394046" cy="905936"/>
            </a:xfrm>
            <a:prstGeom prst="downArrow">
              <a:avLst/>
            </a:prstGeom>
            <a:gradFill rotWithShape="1">
              <a:gsLst>
                <a:gs pos="0">
                  <a:srgbClr val="DDDDDD">
                    <a:shade val="51000"/>
                    <a:satMod val="130000"/>
                  </a:srgbClr>
                </a:gs>
                <a:gs pos="80000">
                  <a:srgbClr val="DDDDDD">
                    <a:shade val="93000"/>
                    <a:satMod val="130000"/>
                  </a:srgbClr>
                </a:gs>
                <a:gs pos="100000">
                  <a:srgbClr val="DDDDD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DDDDD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kern="0" dirty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8976321" y="3277344"/>
            <a:ext cx="1090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</a:rPr>
              <a:t>Subscribe</a:t>
            </a:r>
            <a:endParaRPr lang="nl-NL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265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Just a quick GET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dirty="0"/>
              <a:t>GET </a:t>
            </a:r>
            <a:r>
              <a:rPr lang="en-GB" sz="1800" b="1" dirty="0"/>
              <a:t>/</a:t>
            </a:r>
            <a:r>
              <a:rPr lang="en-GB" sz="1800" b="1" dirty="0" err="1"/>
              <a:t>fhir</a:t>
            </a:r>
            <a:r>
              <a:rPr lang="en-GB" sz="1800" b="1" dirty="0"/>
              <a:t>/Patient/1</a:t>
            </a:r>
            <a:r>
              <a:rPr lang="en-GB" sz="1800" dirty="0"/>
              <a:t> HTTP/1.1</a:t>
            </a:r>
          </a:p>
          <a:p>
            <a:endParaRPr lang="en-GB" sz="1800" dirty="0"/>
          </a:p>
          <a:p>
            <a:r>
              <a:rPr lang="en-GB" sz="1800" dirty="0"/>
              <a:t>HTTP/1.1 200 OK</a:t>
            </a:r>
          </a:p>
          <a:p>
            <a:r>
              <a:rPr lang="en-GB" sz="1800" dirty="0"/>
              <a:t>Content-Type: </a:t>
            </a:r>
            <a:r>
              <a:rPr lang="en-GB" sz="1800" b="1" dirty="0"/>
              <a:t>application/</a:t>
            </a:r>
            <a:r>
              <a:rPr lang="en-GB" sz="1800" b="1" dirty="0" err="1"/>
              <a:t>xml+fhir;charset</a:t>
            </a:r>
            <a:r>
              <a:rPr lang="en-GB" sz="1800" b="1" dirty="0"/>
              <a:t>=utf-8</a:t>
            </a:r>
          </a:p>
          <a:p>
            <a:r>
              <a:rPr lang="en-GB" sz="1800" dirty="0"/>
              <a:t>Content-Length: 787</a:t>
            </a:r>
          </a:p>
          <a:p>
            <a:r>
              <a:rPr lang="en-GB" sz="1800" dirty="0"/>
              <a:t>Last-Modified: Tue, 29 May 2012 23:45:32 GMT</a:t>
            </a:r>
          </a:p>
        </p:txBody>
      </p:sp>
      <p:sp>
        <p:nvSpPr>
          <p:cNvPr id="7" name="Rectangle 6"/>
          <p:cNvSpPr/>
          <p:nvPr/>
        </p:nvSpPr>
        <p:spPr>
          <a:xfrm>
            <a:off x="1981200" y="3962401"/>
            <a:ext cx="7924800" cy="1585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>
                <a:latin typeface="Courier New" pitchFamily="49" charset="0"/>
                <a:cs typeface="Courier New" pitchFamily="49" charset="0"/>
              </a:rPr>
              <a:t>&lt;?</a:t>
            </a:r>
            <a:r>
              <a:rPr lang="nl-NL" dirty="0" err="1">
                <a:latin typeface="Courier New" pitchFamily="49" charset="0"/>
                <a:cs typeface="Courier New" pitchFamily="49" charset="0"/>
              </a:rPr>
              <a:t>xml</a:t>
            </a:r>
            <a:r>
              <a:rPr lang="nl-NL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dirty="0" err="1">
                <a:latin typeface="Courier New" pitchFamily="49" charset="0"/>
                <a:cs typeface="Courier New" pitchFamily="49" charset="0"/>
              </a:rPr>
              <a:t>version</a:t>
            </a:r>
            <a:r>
              <a:rPr lang="nl-NL" dirty="0">
                <a:latin typeface="Courier New" pitchFamily="49" charset="0"/>
                <a:cs typeface="Courier New" pitchFamily="49" charset="0"/>
              </a:rPr>
              <a:t>="1.0" </a:t>
            </a:r>
            <a:r>
              <a:rPr lang="nl-NL" dirty="0" err="1">
                <a:latin typeface="Courier New" pitchFamily="49" charset="0"/>
                <a:cs typeface="Courier New" pitchFamily="49" charset="0"/>
              </a:rPr>
              <a:t>encoding</a:t>
            </a:r>
            <a:r>
              <a:rPr lang="nl-NL" dirty="0">
                <a:latin typeface="Courier New" pitchFamily="49" charset="0"/>
                <a:cs typeface="Courier New" pitchFamily="49" charset="0"/>
              </a:rPr>
              <a:t>="UTF-8"?&gt;</a:t>
            </a:r>
          </a:p>
          <a:p>
            <a:r>
              <a:rPr lang="nb-NO" sz="1000" dirty="0">
                <a:latin typeface="Courier New" pitchFamily="49" charset="0"/>
                <a:cs typeface="Courier New" pitchFamily="49" charset="0"/>
              </a:rPr>
              <a:t>&lt;Patient xmlns="http://hl7.org/fhir"&gt;&lt;identifier&gt;&lt;label&gt;SSN&lt;/label&gt;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&lt;identifier&gt;&lt;system&gt;</a:t>
            </a:r>
          </a:p>
          <a:p>
            <a:r>
              <a:rPr lang="en-US" sz="1000" dirty="0">
                <a:latin typeface="Courier New" pitchFamily="49" charset="0"/>
                <a:cs typeface="Courier New" pitchFamily="49" charset="0"/>
              </a:rPr>
              <a:t>http://hl7.org/fhir/sid/usssn&lt;/system&gt;&lt;id&gt;444222222&lt;/id&gt;&lt;/identifier&gt;&lt;/identifier&gt;&lt;name&gt;&lt;use&gt;official&lt;/use&gt;&lt;family&gt;Everywoman&lt;/family&gt;&lt;given&gt;Eve&lt;/given&gt;&lt;/name&gt;&lt;telecom&gt;&lt;system&gt;phone&lt;/system&gt;&lt;value&gt;555-555 2003&lt;/value&gt;&lt;use&gt;work&lt;/use&gt;&lt;/telecom&gt;&lt;gender&gt;&lt;system&gt;http://hl7.org/fhir/sid/v2-0001&lt;/system&gt;</a:t>
            </a:r>
          </a:p>
          <a:p>
            <a:r>
              <a:rPr lang="en-US" sz="1000" dirty="0">
                <a:latin typeface="Courier New" pitchFamily="49" charset="0"/>
                <a:cs typeface="Courier New" pitchFamily="49" charset="0"/>
              </a:rPr>
              <a:t>&lt;code&gt;F&lt;/code&gt;&lt;/gender&gt;&lt;birthDate&gt;1973-05-31&lt;/birthDate&gt;&lt;address&gt;&lt;use&gt;home&lt;/use&gt;&lt;line&gt;2222 Home Street&lt;/line&gt;&lt;/address&gt;&lt;text&gt;&lt;status&gt;generated&lt;/status&gt;&lt;div xmlns="http://www.w3.org/1999/xhtml"&gt;Everywoman, Eve. SSN:</a:t>
            </a:r>
            <a:r>
              <a:rPr lang="nl-NL" sz="1000" dirty="0">
                <a:latin typeface="Courier New" pitchFamily="49" charset="0"/>
                <a:cs typeface="Courier New" pitchFamily="49" charset="0"/>
              </a:rPr>
              <a:t>444222222&lt;/div&gt;&lt;/</a:t>
            </a:r>
            <a:r>
              <a:rPr lang="nl-NL" sz="1000" dirty="0" err="1">
                <a:latin typeface="Courier New" pitchFamily="49" charset="0"/>
                <a:cs typeface="Courier New" pitchFamily="49" charset="0"/>
              </a:rPr>
              <a:t>text</a:t>
            </a:r>
            <a:r>
              <a:rPr lang="nl-NL" sz="1000" dirty="0">
                <a:latin typeface="Courier New" pitchFamily="49" charset="0"/>
                <a:cs typeface="Courier New" pitchFamily="49" charset="0"/>
              </a:rPr>
              <a:t>&gt;&lt;/</a:t>
            </a:r>
            <a:r>
              <a:rPr lang="nl-NL" sz="1000" dirty="0" err="1">
                <a:latin typeface="Courier New" pitchFamily="49" charset="0"/>
                <a:cs typeface="Courier New" pitchFamily="49" charset="0"/>
              </a:rPr>
              <a:t>Patient</a:t>
            </a:r>
            <a:r>
              <a:rPr lang="nl-NL" sz="1000" dirty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endParaRPr lang="nl-NL" sz="9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>
            <a:off x="8458200" y="4724400"/>
            <a:ext cx="685800" cy="533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loud 9"/>
          <p:cNvSpPr/>
          <p:nvPr/>
        </p:nvSpPr>
        <p:spPr bwMode="auto">
          <a:xfrm>
            <a:off x="8601075" y="4105275"/>
            <a:ext cx="1676400" cy="914400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chemeClr val="bg1"/>
                </a:solidFill>
              </a:rPr>
              <a:t>UTF-8 encoded</a:t>
            </a:r>
          </a:p>
        </p:txBody>
      </p:sp>
      <p:cxnSp>
        <p:nvCxnSpPr>
          <p:cNvPr id="13" name="Straight Arrow Connector 12"/>
          <p:cNvCxnSpPr/>
          <p:nvPr/>
        </p:nvCxnSpPr>
        <p:spPr bwMode="auto">
          <a:xfrm flipH="1" flipV="1">
            <a:off x="4876800" y="2209800"/>
            <a:ext cx="1219200" cy="8096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loud 13"/>
          <p:cNvSpPr/>
          <p:nvPr/>
        </p:nvSpPr>
        <p:spPr bwMode="auto">
          <a:xfrm>
            <a:off x="5943600" y="1833563"/>
            <a:ext cx="3276600" cy="914400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chemeClr val="bg1"/>
                </a:solidFill>
              </a:rPr>
              <a:t>HTTP Verb + path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91401" y="5943600"/>
            <a:ext cx="2173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in resource</a:t>
            </a:r>
          </a:p>
        </p:txBody>
      </p:sp>
    </p:spTree>
    <p:extLst>
      <p:ext uri="{BB962C8B-B14F-4D97-AF65-F5344CB8AC3E}">
        <p14:creationId xmlns:p14="http://schemas.microsoft.com/office/powerpoint/2010/main" val="8051758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2657"/>
            <a:ext cx="8724905" cy="1152128"/>
          </a:xfrm>
        </p:spPr>
        <p:txBody>
          <a:bodyPr/>
          <a:lstStyle/>
          <a:p>
            <a:r>
              <a:rPr lang="en-GB" dirty="0"/>
              <a:t>A Resource’s REST identity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fact: a URL</a:t>
            </a:r>
          </a:p>
          <a:p>
            <a:pPr lvl="1"/>
            <a:endParaRPr lang="en-GB" dirty="0"/>
          </a:p>
          <a:p>
            <a:pPr lvl="1"/>
            <a:r>
              <a:rPr lang="en-GB" b="1" dirty="0">
                <a:latin typeface="Courier New" pitchFamily="49" charset="0"/>
                <a:cs typeface="Courier New" pitchFamily="49" charset="0"/>
              </a:rPr>
              <a:t>http://server.org/fhir/Patient/1</a:t>
            </a:r>
          </a:p>
        </p:txBody>
      </p:sp>
      <p:sp>
        <p:nvSpPr>
          <p:cNvPr id="6" name="Left Brace 5"/>
          <p:cNvSpPr/>
          <p:nvPr/>
        </p:nvSpPr>
        <p:spPr bwMode="auto">
          <a:xfrm rot="16200000">
            <a:off x="3314702" y="1409699"/>
            <a:ext cx="381000" cy="4267201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69076" y="3745468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endpoint</a:t>
            </a:r>
          </a:p>
        </p:txBody>
      </p:sp>
      <p:sp>
        <p:nvSpPr>
          <p:cNvPr id="8" name="Left Brace 7"/>
          <p:cNvSpPr/>
          <p:nvPr/>
        </p:nvSpPr>
        <p:spPr bwMode="auto">
          <a:xfrm rot="5400000">
            <a:off x="6409659" y="2075786"/>
            <a:ext cx="380999" cy="1430084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Left Brace 8"/>
          <p:cNvSpPr/>
          <p:nvPr/>
        </p:nvSpPr>
        <p:spPr bwMode="auto">
          <a:xfrm rot="16200000">
            <a:off x="7382546" y="3340246"/>
            <a:ext cx="380999" cy="398721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91200" y="2230995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resource type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08198" y="37454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0" y="5029200"/>
            <a:ext cx="6314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This URL resolves to the current version of a resource</a:t>
            </a:r>
          </a:p>
        </p:txBody>
      </p:sp>
    </p:spTree>
    <p:extLst>
      <p:ext uri="{BB962C8B-B14F-4D97-AF65-F5344CB8AC3E}">
        <p14:creationId xmlns:p14="http://schemas.microsoft.com/office/powerpoint/2010/main" val="26239203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ontent Placeholder 2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clrChange>
              <a:clrFrom>
                <a:srgbClr val="FFE074"/>
              </a:clrFrom>
              <a:clrTo>
                <a:srgbClr val="FFE07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183"/>
          <a:stretch/>
        </p:blipFill>
        <p:spPr>
          <a:xfrm>
            <a:off x="1676400" y="1741715"/>
            <a:ext cx="8915400" cy="4789715"/>
          </a:xfrm>
        </p:spPr>
      </p:pic>
      <p:sp>
        <p:nvSpPr>
          <p:cNvPr id="31" name="Rounded Rectangle 30"/>
          <p:cNvSpPr/>
          <p:nvPr/>
        </p:nvSpPr>
        <p:spPr bwMode="auto">
          <a:xfrm>
            <a:off x="1772081" y="1705335"/>
            <a:ext cx="8667319" cy="4837800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1" name="Rectangle 10"/>
          <p:cNvSpPr/>
          <p:nvPr/>
        </p:nvSpPr>
        <p:spPr bwMode="auto">
          <a:xfrm>
            <a:off x="3276600" y="2743200"/>
            <a:ext cx="1600200" cy="2590800"/>
          </a:xfrm>
          <a:prstGeom prst="roundRect">
            <a:avLst>
              <a:gd name="adj" fmla="val 6712"/>
            </a:avLst>
          </a:prstGeom>
          <a:ln w="25400">
            <a:headEnd type="none" w="med" len="med"/>
            <a:tailEnd type="none" w="med" len="med"/>
          </a:ln>
          <a:effectLst>
            <a:outerShdw blurRad="76200" dist="889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Arial" charset="0"/>
              </a:rPr>
              <a:t>Patient</a:t>
            </a:r>
          </a:p>
          <a:p>
            <a:pPr lvl="0"/>
            <a:endParaRPr lang="en-US" b="1" dirty="0">
              <a:solidFill>
                <a:srgbClr val="000000"/>
              </a:solidFill>
              <a:latin typeface="Arial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Arial" charset="0"/>
              </a:rPr>
              <a:t>MRN 22234</a:t>
            </a:r>
          </a:p>
          <a:p>
            <a:pPr lvl="0"/>
            <a:r>
              <a:rPr lang="en-US" sz="1400" dirty="0">
                <a:solidFill>
                  <a:srgbClr val="000000"/>
                </a:solidFill>
                <a:latin typeface="Arial" charset="0"/>
              </a:rPr>
              <a:t>“Ewout Kramer”</a:t>
            </a:r>
          </a:p>
          <a:p>
            <a:pPr lvl="0"/>
            <a:r>
              <a:rPr lang="en-US" sz="1400" dirty="0">
                <a:solidFill>
                  <a:srgbClr val="000000"/>
                </a:solidFill>
                <a:latin typeface="Arial" charset="0"/>
              </a:rPr>
              <a:t>30-11-1972</a:t>
            </a:r>
          </a:p>
          <a:p>
            <a:pPr lvl="0"/>
            <a:r>
              <a:rPr lang="en-US" sz="1400" dirty="0">
                <a:solidFill>
                  <a:srgbClr val="000000"/>
                </a:solidFill>
                <a:latin typeface="Arial" charset="0"/>
              </a:rPr>
              <a:t>Amsterdam</a:t>
            </a:r>
          </a:p>
          <a:p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endParaRPr lang="en-US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Resource metadata</a:t>
            </a:r>
            <a:endParaRPr lang="en-GB" dirty="0"/>
          </a:p>
        </p:txBody>
      </p:sp>
      <p:sp>
        <p:nvSpPr>
          <p:cNvPr id="33" name="TextBox 32"/>
          <p:cNvSpPr txBox="1"/>
          <p:nvPr/>
        </p:nvSpPr>
        <p:spPr>
          <a:xfrm>
            <a:off x="4519000" y="2196567"/>
            <a:ext cx="2202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Metadata</a:t>
            </a:r>
            <a:endParaRPr lang="nl-NL" dirty="0"/>
          </a:p>
        </p:txBody>
      </p:sp>
      <p:sp>
        <p:nvSpPr>
          <p:cNvPr id="16" name="TextBox 15"/>
          <p:cNvSpPr txBox="1"/>
          <p:nvPr/>
        </p:nvSpPr>
        <p:spPr>
          <a:xfrm>
            <a:off x="4980111" y="2812918"/>
            <a:ext cx="494438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&lt;id value="4705149-patient"/&gt;</a:t>
            </a:r>
            <a:br>
              <a:rPr lang="en-US" sz="1600" dirty="0"/>
            </a:br>
            <a:r>
              <a:rPr lang="en-US" sz="1600" dirty="0"/>
              <a:t>    &lt;meta&gt;</a:t>
            </a:r>
            <a:br>
              <a:rPr lang="en-US" sz="1600" dirty="0"/>
            </a:br>
            <a:r>
              <a:rPr lang="en-US" sz="1600" dirty="0"/>
              <a:t>        &lt;</a:t>
            </a:r>
            <a:r>
              <a:rPr lang="en-US" sz="1600" dirty="0" err="1"/>
              <a:t>versionId</a:t>
            </a:r>
            <a:r>
              <a:rPr lang="en-US" sz="1600" dirty="0"/>
              <a:t> value="4"/&gt;</a:t>
            </a:r>
            <a:br>
              <a:rPr lang="en-US" sz="1600" dirty="0"/>
            </a:br>
            <a:r>
              <a:rPr lang="en-US" sz="1600" dirty="0"/>
              <a:t>        &lt;</a:t>
            </a:r>
            <a:r>
              <a:rPr lang="en-US" sz="1600" dirty="0" err="1"/>
              <a:t>lastUpdated</a:t>
            </a:r>
            <a:r>
              <a:rPr lang="en-US" sz="1600" dirty="0"/>
              <a:t> value="2016-08-10T16:18:46Z"/&gt;</a:t>
            </a:r>
          </a:p>
          <a:p>
            <a:r>
              <a:rPr lang="en-US" sz="1600" dirty="0"/>
              <a:t>        &lt;version value=“http://…   /&gt;</a:t>
            </a:r>
            <a:br>
              <a:rPr lang="en-US" sz="1600" dirty="0"/>
            </a:br>
            <a:r>
              <a:rPr lang="en-US" sz="1600" dirty="0"/>
              <a:t>        &lt;security value=…/&gt;</a:t>
            </a:r>
          </a:p>
          <a:p>
            <a:r>
              <a:rPr lang="en-US" sz="1600" dirty="0"/>
              <a:t>        &lt;tag value= …/&gt;</a:t>
            </a:r>
          </a:p>
          <a:p>
            <a:r>
              <a:rPr lang="en-US" sz="1600" dirty="0"/>
              <a:t>    &lt;/meta&gt;</a:t>
            </a:r>
          </a:p>
          <a:p>
            <a:r>
              <a:rPr lang="en-US" sz="1600" dirty="0"/>
              <a:t>…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9028981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Mapping (meta) data to HTTP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905000" y="2286000"/>
            <a:ext cx="4114800" cy="2590800"/>
          </a:xfrm>
        </p:spPr>
        <p:txBody>
          <a:bodyPr/>
          <a:lstStyle/>
          <a:p>
            <a:pPr marL="0" indent="0" algn="ctr">
              <a:buNone/>
            </a:pPr>
            <a:r>
              <a:rPr lang="en-GB" b="1" dirty="0"/>
              <a:t>Meta data</a:t>
            </a:r>
          </a:p>
          <a:p>
            <a:r>
              <a:rPr lang="en-GB" dirty="0"/>
              <a:t>Resource data</a:t>
            </a:r>
          </a:p>
          <a:p>
            <a:r>
              <a:rPr lang="en-GB" dirty="0"/>
              <a:t>Resource id</a:t>
            </a:r>
          </a:p>
          <a:p>
            <a:r>
              <a:rPr lang="en-GB" dirty="0"/>
              <a:t>Resource version</a:t>
            </a:r>
          </a:p>
          <a:p>
            <a:r>
              <a:rPr lang="en-GB" dirty="0"/>
              <a:t>Last update date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019800" y="2286000"/>
            <a:ext cx="4419600" cy="2667000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HTTP</a:t>
            </a:r>
          </a:p>
          <a:p>
            <a:r>
              <a:rPr lang="en-GB" dirty="0"/>
              <a:t>Body or payload</a:t>
            </a:r>
          </a:p>
          <a:p>
            <a:r>
              <a:rPr lang="en-GB" dirty="0" err="1"/>
              <a:t>Url</a:t>
            </a:r>
            <a:r>
              <a:rPr lang="en-GB" dirty="0"/>
              <a:t> path</a:t>
            </a:r>
          </a:p>
          <a:p>
            <a:r>
              <a:rPr lang="en-GB" dirty="0" err="1"/>
              <a:t>Url</a:t>
            </a:r>
            <a:r>
              <a:rPr lang="en-GB" dirty="0"/>
              <a:t> path or </a:t>
            </a:r>
            <a:r>
              <a:rPr lang="en-GB" dirty="0" err="1"/>
              <a:t>ETag</a:t>
            </a:r>
            <a:r>
              <a:rPr lang="en-GB" dirty="0"/>
              <a:t> header</a:t>
            </a:r>
          </a:p>
          <a:p>
            <a:r>
              <a:rPr lang="en-GB" dirty="0"/>
              <a:t>Last-Modified header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2266361F-BE3F-4991-87CE-1DF0A5BE9E79}"/>
              </a:ext>
            </a:extLst>
          </p:cNvPr>
          <p:cNvSpPr/>
          <p:nvPr/>
        </p:nvSpPr>
        <p:spPr bwMode="auto">
          <a:xfrm>
            <a:off x="5029200" y="2438400"/>
            <a:ext cx="838200" cy="2286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5080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look at the header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dirty="0"/>
              <a:t>PUT </a:t>
            </a:r>
            <a:r>
              <a:rPr lang="en-GB" sz="1800" b="1" dirty="0"/>
              <a:t>http://fhir.furore.com/fhir/Patient</a:t>
            </a:r>
            <a:r>
              <a:rPr lang="en-GB" sz="1800" dirty="0"/>
              <a:t> HTTP/1.1</a:t>
            </a:r>
          </a:p>
          <a:p>
            <a:r>
              <a:rPr lang="en-GB" sz="1600" dirty="0"/>
              <a:t>Body </a:t>
            </a:r>
            <a:r>
              <a:rPr lang="en-GB" sz="1600" i="1" dirty="0"/>
              <a:t>[Patient resource]</a:t>
            </a:r>
          </a:p>
          <a:p>
            <a:endParaRPr lang="en-GB" sz="1800" dirty="0"/>
          </a:p>
          <a:p>
            <a:r>
              <a:rPr lang="en-GB" sz="1800" dirty="0"/>
              <a:t>HTTP/1.1 200 OK</a:t>
            </a:r>
          </a:p>
          <a:p>
            <a:r>
              <a:rPr lang="en-GB" sz="1800" dirty="0"/>
              <a:t>Content-Type: application/</a:t>
            </a:r>
            <a:r>
              <a:rPr lang="en-GB" sz="1800" dirty="0" err="1"/>
              <a:t>xml+fhir;charset</a:t>
            </a:r>
            <a:r>
              <a:rPr lang="en-GB" sz="1800" dirty="0"/>
              <a:t>=utf-8</a:t>
            </a:r>
          </a:p>
          <a:p>
            <a:r>
              <a:rPr lang="en-GB" sz="1800" dirty="0"/>
              <a:t>Content-Length: 787</a:t>
            </a:r>
          </a:p>
          <a:p>
            <a:r>
              <a:rPr lang="en-GB" sz="1800" dirty="0" err="1"/>
              <a:t>ETag</a:t>
            </a:r>
            <a:r>
              <a:rPr lang="en-GB" sz="1800" dirty="0"/>
              <a:t>: w/”12”</a:t>
            </a:r>
          </a:p>
          <a:p>
            <a:r>
              <a:rPr lang="en-GB" sz="2300" b="1" dirty="0">
                <a:solidFill>
                  <a:schemeClr val="accent1"/>
                </a:solidFill>
              </a:rPr>
              <a:t>Location:  http://</a:t>
            </a:r>
            <a:r>
              <a:rPr lang="en-GB" sz="2300" b="1" dirty="0" err="1">
                <a:solidFill>
                  <a:schemeClr val="accent1"/>
                </a:solidFill>
              </a:rPr>
              <a:t>fhir.furore.com</a:t>
            </a:r>
            <a:r>
              <a:rPr lang="en-GB" sz="2300" b="1" dirty="0">
                <a:solidFill>
                  <a:schemeClr val="accent1"/>
                </a:solidFill>
              </a:rPr>
              <a:t>/</a:t>
            </a:r>
            <a:r>
              <a:rPr lang="en-GB" sz="2300" b="1" dirty="0" err="1">
                <a:solidFill>
                  <a:schemeClr val="accent1"/>
                </a:solidFill>
              </a:rPr>
              <a:t>fhir</a:t>
            </a:r>
            <a:r>
              <a:rPr lang="en-GB" sz="2300" b="1" dirty="0">
                <a:solidFill>
                  <a:schemeClr val="accent1"/>
                </a:solidFill>
              </a:rPr>
              <a:t>/Patient/1/_history/12</a:t>
            </a:r>
          </a:p>
          <a:p>
            <a:r>
              <a:rPr lang="en-GB" sz="1800" dirty="0"/>
              <a:t>Last-Modified: Tue, 29 May 2012 23:45:32 GMT</a:t>
            </a:r>
          </a:p>
          <a:p>
            <a:r>
              <a:rPr lang="en-GB" sz="1600" dirty="0"/>
              <a:t>Body </a:t>
            </a:r>
            <a:r>
              <a:rPr lang="en-GB" sz="1600" i="1" dirty="0"/>
              <a:t>[Patient or </a:t>
            </a:r>
            <a:r>
              <a:rPr lang="en-GB" sz="1600" i="1" dirty="0" err="1"/>
              <a:t>OperationOutcome</a:t>
            </a:r>
            <a:r>
              <a:rPr lang="en-GB" sz="1600" i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7286775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For a specific version…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have the version-specific URL</a:t>
            </a:r>
          </a:p>
          <a:p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r>
              <a:rPr lang="en-GB" b="1" dirty="0">
                <a:latin typeface="Courier New" pitchFamily="49" charset="0"/>
                <a:cs typeface="Courier New" pitchFamily="49" charset="0"/>
              </a:rPr>
              <a:t>http://server.org/fhir/Patient/1/_history/4</a:t>
            </a:r>
          </a:p>
        </p:txBody>
      </p:sp>
      <p:sp>
        <p:nvSpPr>
          <p:cNvPr id="6" name="Left Brace 5"/>
          <p:cNvSpPr/>
          <p:nvPr/>
        </p:nvSpPr>
        <p:spPr bwMode="auto">
          <a:xfrm rot="5400000">
            <a:off x="3771900" y="1769507"/>
            <a:ext cx="381000" cy="3048000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55044" y="2733674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 path</a:t>
            </a:r>
          </a:p>
        </p:txBody>
      </p:sp>
      <p:sp>
        <p:nvSpPr>
          <p:cNvPr id="8" name="Left Brace 7"/>
          <p:cNvSpPr/>
          <p:nvPr/>
        </p:nvSpPr>
        <p:spPr bwMode="auto">
          <a:xfrm rot="5400000">
            <a:off x="6143782" y="2623557"/>
            <a:ext cx="380998" cy="1343601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662480" y="2754868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resource type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16614" y="426116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identifier</a:t>
            </a:r>
          </a:p>
        </p:txBody>
      </p:sp>
      <p:sp>
        <p:nvSpPr>
          <p:cNvPr id="13" name="Left Brace 12"/>
          <p:cNvSpPr/>
          <p:nvPr/>
        </p:nvSpPr>
        <p:spPr bwMode="auto">
          <a:xfrm rot="16200000">
            <a:off x="9278948" y="3862714"/>
            <a:ext cx="380999" cy="415909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915400" y="4261169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id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694FE149-FDC7-49C7-8FA7-EC4ACD3573BC}"/>
              </a:ext>
            </a:extLst>
          </p:cNvPr>
          <p:cNvSpPr/>
          <p:nvPr/>
        </p:nvSpPr>
        <p:spPr bwMode="auto">
          <a:xfrm rot="16200000">
            <a:off x="7054464" y="3861105"/>
            <a:ext cx="380999" cy="415909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395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/>
              <a:t>You will become (more) familiar with:</a:t>
            </a:r>
          </a:p>
          <a:p>
            <a:pPr lvl="1"/>
            <a:r>
              <a:rPr lang="en-GB" sz="2400" dirty="0"/>
              <a:t>The four interoperability paradigms supported by FHIR</a:t>
            </a:r>
          </a:p>
          <a:p>
            <a:pPr lvl="1"/>
            <a:r>
              <a:rPr lang="en-GB" sz="2400" dirty="0"/>
              <a:t>The FHIR REST service operations and how to implement them</a:t>
            </a:r>
          </a:p>
          <a:p>
            <a:pPr lvl="1"/>
            <a:r>
              <a:rPr lang="en-GB" sz="2400" dirty="0"/>
              <a:t>How the XML and JSON wire formats are used in FHIR</a:t>
            </a:r>
          </a:p>
          <a:p>
            <a:pPr lvl="1"/>
            <a:r>
              <a:rPr lang="en-GB" sz="2400" dirty="0"/>
              <a:t>FHIR versioning, bundles and contained resources</a:t>
            </a:r>
          </a:p>
          <a:p>
            <a:pPr lvl="1"/>
            <a:r>
              <a:rPr lang="en-GB" sz="2400" dirty="0"/>
              <a:t>Strategies for using object models, validation and (de)serialization</a:t>
            </a:r>
          </a:p>
          <a:p>
            <a:pPr lvl="1"/>
            <a:r>
              <a:rPr lang="en-GB" sz="2400" dirty="0"/>
              <a:t>Use of relational or document-oriented storage for persistence of resources</a:t>
            </a:r>
          </a:p>
          <a:p>
            <a:pPr lvl="1"/>
            <a:r>
              <a:rPr lang="en-GB" sz="2400" dirty="0"/>
              <a:t>FHIR search parameters and their functionality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390863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1989160" y="4253552"/>
            <a:ext cx="8077200" cy="22098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NL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905000" y="1836762"/>
            <a:ext cx="8077200" cy="1820839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NL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REST “representations”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905000"/>
            <a:ext cx="8382000" cy="4480520"/>
          </a:xfrm>
        </p:spPr>
        <p:txBody>
          <a:bodyPr/>
          <a:lstStyle/>
          <a:p>
            <a:r>
              <a:rPr lang="en-GB" sz="1800" dirty="0"/>
              <a:t>GET </a:t>
            </a:r>
            <a:r>
              <a:rPr lang="en-GB" sz="1800" b="1" dirty="0"/>
              <a:t>/</a:t>
            </a:r>
            <a:r>
              <a:rPr lang="en-GB" sz="1800" b="1" dirty="0" err="1"/>
              <a:t>fhir</a:t>
            </a:r>
            <a:r>
              <a:rPr lang="en-GB" sz="1800" b="1" dirty="0"/>
              <a:t>/Patient/1</a:t>
            </a:r>
            <a:r>
              <a:rPr lang="en-GB" sz="2300" b="1" dirty="0">
                <a:solidFill>
                  <a:schemeClr val="accent1"/>
                </a:solidFill>
              </a:rPr>
              <a:t>?_format=json </a:t>
            </a:r>
            <a:r>
              <a:rPr lang="en-GB" sz="1800" dirty="0"/>
              <a:t>HTTP/1.1</a:t>
            </a:r>
          </a:p>
          <a:p>
            <a:endParaRPr lang="en-GB" sz="1800" dirty="0"/>
          </a:p>
          <a:p>
            <a:r>
              <a:rPr lang="en-GB" sz="1800" dirty="0"/>
              <a:t>HTTP/1.1 200 OK</a:t>
            </a:r>
          </a:p>
          <a:p>
            <a:r>
              <a:rPr lang="en-GB" sz="1800" dirty="0"/>
              <a:t>Content-Type: application/</a:t>
            </a:r>
            <a:r>
              <a:rPr lang="en-GB" sz="1800" dirty="0" err="1"/>
              <a:t>json+fhir;charset</a:t>
            </a:r>
            <a:r>
              <a:rPr lang="en-GB" sz="1800" dirty="0"/>
              <a:t>=utf-8</a:t>
            </a:r>
          </a:p>
          <a:p>
            <a:r>
              <a:rPr lang="en-GB" sz="1800" dirty="0"/>
              <a:t>Content-Length: 787</a:t>
            </a:r>
          </a:p>
          <a:p>
            <a:endParaRPr lang="en-GB" sz="1800" dirty="0"/>
          </a:p>
          <a:p>
            <a:endParaRPr lang="en-GB" sz="1800" dirty="0"/>
          </a:p>
          <a:p>
            <a:r>
              <a:rPr lang="en-GB" sz="1800" dirty="0"/>
              <a:t>GET </a:t>
            </a:r>
            <a:r>
              <a:rPr lang="en-GB" sz="1800" b="1" dirty="0"/>
              <a:t>/</a:t>
            </a:r>
            <a:r>
              <a:rPr lang="en-GB" sz="1800" b="1" dirty="0" err="1"/>
              <a:t>fhir</a:t>
            </a:r>
            <a:r>
              <a:rPr lang="en-GB" sz="1800" b="1" dirty="0"/>
              <a:t>/Patient/1</a:t>
            </a:r>
            <a:r>
              <a:rPr lang="en-GB" sz="1800" dirty="0"/>
              <a:t> HTTP/1.1</a:t>
            </a:r>
          </a:p>
          <a:p>
            <a:r>
              <a:rPr lang="en-GB" sz="2300" b="1" dirty="0">
                <a:solidFill>
                  <a:schemeClr val="accent1"/>
                </a:solidFill>
              </a:rPr>
              <a:t>Accept: application/</a:t>
            </a:r>
            <a:r>
              <a:rPr lang="en-GB" sz="2300" b="1" dirty="0" err="1">
                <a:solidFill>
                  <a:schemeClr val="accent1"/>
                </a:solidFill>
              </a:rPr>
              <a:t>json+fhir</a:t>
            </a:r>
            <a:endParaRPr lang="en-GB" sz="2300" b="1" dirty="0">
              <a:solidFill>
                <a:schemeClr val="accent1"/>
              </a:solidFill>
            </a:endParaRPr>
          </a:p>
          <a:p>
            <a:endParaRPr lang="en-GB" sz="1800" dirty="0"/>
          </a:p>
          <a:p>
            <a:r>
              <a:rPr lang="en-GB" sz="1800" dirty="0"/>
              <a:t>HTTP/1.1 200 OK</a:t>
            </a:r>
          </a:p>
          <a:p>
            <a:r>
              <a:rPr lang="en-GB" sz="1800" dirty="0"/>
              <a:t>Content-Type: application/</a:t>
            </a:r>
            <a:r>
              <a:rPr lang="en-GB" sz="1800" dirty="0" err="1"/>
              <a:t>json+fhir;charset</a:t>
            </a:r>
            <a:r>
              <a:rPr lang="en-GB" sz="1800" dirty="0"/>
              <a:t>=utf-8</a:t>
            </a:r>
          </a:p>
          <a:p>
            <a:r>
              <a:rPr lang="en-GB" sz="1800" dirty="0"/>
              <a:t>Content-Length: 787</a:t>
            </a:r>
          </a:p>
        </p:txBody>
      </p:sp>
    </p:spTree>
    <p:extLst>
      <p:ext uri="{BB962C8B-B14F-4D97-AF65-F5344CB8AC3E}">
        <p14:creationId xmlns:p14="http://schemas.microsoft.com/office/powerpoint/2010/main" val="18651861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Mapping to verbs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b="1" dirty="0"/>
              <a:t>create 3.1.0.8 </a:t>
            </a:r>
          </a:p>
          <a:p>
            <a:r>
              <a:rPr lang="en-GB" dirty="0">
                <a:latin typeface="+mj-lt"/>
              </a:rPr>
              <a:t>The create interaction creates a new resource in a server assigned location. The create interaction is performed by an HTTP POST operation as shown: </a:t>
            </a:r>
          </a:p>
          <a:p>
            <a:r>
              <a:rPr lang="en-GB" dirty="0"/>
              <a:t>	POST [service-</a:t>
            </a:r>
            <a:r>
              <a:rPr lang="en-GB" dirty="0" err="1"/>
              <a:t>url</a:t>
            </a:r>
            <a:r>
              <a:rPr lang="en-GB" dirty="0"/>
              <a:t>]/[</a:t>
            </a:r>
            <a:r>
              <a:rPr lang="en-GB" dirty="0" err="1"/>
              <a:t>resourcetype</a:t>
            </a:r>
            <a:r>
              <a:rPr lang="en-GB" dirty="0"/>
              <a:t>] (?_format=</a:t>
            </a:r>
            <a:r>
              <a:rPr lang="en-GB" dirty="0" err="1"/>
              <a:t>mimeType</a:t>
            </a:r>
            <a:r>
              <a:rPr lang="en-GB" dirty="0"/>
              <a:t>) </a:t>
            </a:r>
          </a:p>
          <a:p>
            <a:r>
              <a:rPr lang="en-GB" sz="1800" b="1" dirty="0"/>
              <a:t>read 3.1.0.2 </a:t>
            </a:r>
          </a:p>
          <a:p>
            <a:r>
              <a:rPr lang="en-GB" dirty="0">
                <a:latin typeface="+mj-lt"/>
              </a:rPr>
              <a:t>The read interaction accesses the current contents of a resource. The interaction is performed by an HTTP GET operation as shown: </a:t>
            </a:r>
          </a:p>
          <a:p>
            <a:r>
              <a:rPr lang="en-GB" dirty="0"/>
              <a:t>	GET [service-</a:t>
            </a:r>
            <a:r>
              <a:rPr lang="en-GB" dirty="0" err="1"/>
              <a:t>url</a:t>
            </a:r>
            <a:r>
              <a:rPr lang="en-GB" dirty="0"/>
              <a:t>]/[</a:t>
            </a:r>
            <a:r>
              <a:rPr lang="en-GB" dirty="0" err="1"/>
              <a:t>resourcetype</a:t>
            </a:r>
            <a:r>
              <a:rPr lang="en-GB" dirty="0"/>
              <a:t>]/{id} (?_format=</a:t>
            </a:r>
            <a:r>
              <a:rPr lang="en-GB" dirty="0" err="1"/>
              <a:t>mimeType</a:t>
            </a:r>
            <a:r>
              <a:rPr lang="en-GB" dirty="0"/>
              <a:t>) </a:t>
            </a:r>
          </a:p>
          <a:p>
            <a:r>
              <a:rPr lang="en-GB" sz="1800" b="1" dirty="0"/>
              <a:t>update 3.1.0.4 </a:t>
            </a:r>
          </a:p>
          <a:p>
            <a:r>
              <a:rPr lang="en-GB" dirty="0">
                <a:latin typeface="+mj-lt"/>
              </a:rPr>
              <a:t>The update interaction creates a new current version for an existing resource or creates a new resource if no resource already exists for the given id. The update interaction is performed by an HTTP PUT operation as shown: </a:t>
            </a:r>
          </a:p>
          <a:p>
            <a:r>
              <a:rPr lang="en-GB" dirty="0"/>
              <a:t>	PUT [service-</a:t>
            </a:r>
            <a:r>
              <a:rPr lang="en-GB" dirty="0" err="1"/>
              <a:t>url</a:t>
            </a:r>
            <a:r>
              <a:rPr lang="en-GB" dirty="0"/>
              <a:t>]/[</a:t>
            </a:r>
            <a:r>
              <a:rPr lang="en-GB" dirty="0" err="1"/>
              <a:t>resourcetype</a:t>
            </a:r>
            <a:r>
              <a:rPr lang="en-GB" dirty="0"/>
              <a:t>]/{id} (?_format=</a:t>
            </a:r>
            <a:r>
              <a:rPr lang="en-GB" dirty="0" err="1"/>
              <a:t>mimeType</a:t>
            </a:r>
            <a:r>
              <a:rPr lang="en-GB" dirty="0"/>
              <a:t>) </a:t>
            </a:r>
          </a:p>
          <a:p>
            <a:r>
              <a:rPr lang="en-GB" sz="1800" b="1" dirty="0"/>
              <a:t>delete 3.1.0.7 </a:t>
            </a:r>
          </a:p>
          <a:p>
            <a:r>
              <a:rPr lang="en-GB" dirty="0">
                <a:latin typeface="+mj-lt"/>
              </a:rPr>
              <a:t>The delete interaction removes an existing resource. The interaction is performed by an HTTP DELETE operation as shown: </a:t>
            </a:r>
          </a:p>
          <a:p>
            <a:r>
              <a:rPr lang="en-GB" dirty="0"/>
              <a:t>	DELETE [service-</a:t>
            </a:r>
            <a:r>
              <a:rPr lang="en-GB" dirty="0" err="1"/>
              <a:t>url</a:t>
            </a:r>
            <a:r>
              <a:rPr lang="en-GB" dirty="0"/>
              <a:t>]/[</a:t>
            </a:r>
            <a:r>
              <a:rPr lang="en-GB" dirty="0" err="1"/>
              <a:t>resourcetype</a:t>
            </a:r>
            <a:r>
              <a:rPr lang="en-GB" dirty="0"/>
              <a:t>]/{id} </a:t>
            </a:r>
          </a:p>
        </p:txBody>
      </p:sp>
    </p:spTree>
    <p:extLst>
      <p:ext uri="{BB962C8B-B14F-4D97-AF65-F5344CB8AC3E}">
        <p14:creationId xmlns:p14="http://schemas.microsoft.com/office/powerpoint/2010/main" val="9563288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To create a resource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</a:t>
            </a:r>
            <a:r>
              <a:rPr lang="en-GB" b="1" dirty="0"/>
              <a:t>POST</a:t>
            </a:r>
            <a:r>
              <a:rPr lang="en-GB" dirty="0"/>
              <a:t> the contents to an URL which indicates the resource type: </a:t>
            </a:r>
          </a:p>
          <a:p>
            <a:pPr lvl="1"/>
            <a:r>
              <a:rPr lang="en-GB" dirty="0"/>
              <a:t>E.g. http://server.org/fhir/Patient</a:t>
            </a:r>
          </a:p>
          <a:p>
            <a:r>
              <a:rPr lang="en-GB" dirty="0"/>
              <a:t>Supply body’s format in </a:t>
            </a:r>
            <a:r>
              <a:rPr lang="en-GB" b="1" dirty="0"/>
              <a:t>Content-Type header</a:t>
            </a:r>
            <a:r>
              <a:rPr lang="en-GB" dirty="0"/>
              <a:t>  </a:t>
            </a:r>
          </a:p>
          <a:p>
            <a:r>
              <a:rPr lang="en-GB" dirty="0"/>
              <a:t>Server returns </a:t>
            </a:r>
            <a:r>
              <a:rPr lang="en-GB" b="1" dirty="0"/>
              <a:t>201 (Created).</a:t>
            </a:r>
          </a:p>
          <a:p>
            <a:r>
              <a:rPr lang="en-GB" dirty="0"/>
              <a:t>Returns the newly assigned </a:t>
            </a:r>
            <a:r>
              <a:rPr lang="en-GB" b="1" dirty="0"/>
              <a:t>version id</a:t>
            </a:r>
            <a:r>
              <a:rPr lang="en-GB" dirty="0"/>
              <a:t> URL in the </a:t>
            </a:r>
            <a:r>
              <a:rPr lang="en-GB" b="1" dirty="0"/>
              <a:t>Location</a:t>
            </a:r>
            <a:r>
              <a:rPr lang="en-GB" dirty="0"/>
              <a:t> header.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64156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To update a resource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 </a:t>
            </a:r>
            <a:r>
              <a:rPr lang="en-GB" b="1" dirty="0"/>
              <a:t>PUT</a:t>
            </a:r>
            <a:r>
              <a:rPr lang="en-GB" dirty="0"/>
              <a:t> on the resource’s URL, with the new contents in the body</a:t>
            </a:r>
          </a:p>
          <a:p>
            <a:r>
              <a:rPr lang="en-GB" dirty="0"/>
              <a:t>Tell server the body’s format (xml/</a:t>
            </a:r>
            <a:r>
              <a:rPr lang="en-GB" dirty="0" err="1"/>
              <a:t>json</a:t>
            </a:r>
            <a:r>
              <a:rPr lang="en-GB" dirty="0"/>
              <a:t>) in the </a:t>
            </a:r>
            <a:r>
              <a:rPr lang="en-GB" b="1" dirty="0"/>
              <a:t>Content-Type</a:t>
            </a:r>
            <a:r>
              <a:rPr lang="en-GB" dirty="0"/>
              <a:t> header  </a:t>
            </a:r>
          </a:p>
          <a:p>
            <a:r>
              <a:rPr lang="en-GB" dirty="0"/>
              <a:t>Server returns 200</a:t>
            </a:r>
            <a:r>
              <a:rPr lang="en-GB" b="1" dirty="0"/>
              <a:t> </a:t>
            </a:r>
            <a:r>
              <a:rPr lang="en-GB" dirty="0"/>
              <a:t>and the URL to new version in the </a:t>
            </a:r>
            <a:r>
              <a:rPr lang="en-GB" b="1" dirty="0"/>
              <a:t>Location</a:t>
            </a:r>
            <a:r>
              <a:rPr lang="en-GB" dirty="0"/>
              <a:t> header. 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75873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Using PUT to create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Server may or may not allow you to PUT to an id that does not yet exist. </a:t>
            </a:r>
          </a:p>
          <a:p>
            <a:r>
              <a:rPr lang="en-GB" dirty="0"/>
              <a:t>If it does: Server returns 201 and resource gets created at that location</a:t>
            </a:r>
            <a:br>
              <a:rPr lang="en-GB" dirty="0"/>
            </a:br>
            <a:r>
              <a:rPr lang="en-GB" dirty="0"/>
              <a:t>	</a:t>
            </a:r>
            <a:r>
              <a:rPr lang="en-GB" dirty="0">
                <a:sym typeface="Wingdings"/>
              </a:rPr>
              <a:t></a:t>
            </a:r>
            <a:r>
              <a:rPr lang="en-GB" dirty="0"/>
              <a:t> </a:t>
            </a:r>
            <a:r>
              <a:rPr lang="en-GB" i="1" dirty="0"/>
              <a:t>client determines resource’s id</a:t>
            </a:r>
            <a:r>
              <a:rPr lang="en-GB" dirty="0"/>
              <a:t>!</a:t>
            </a:r>
          </a:p>
          <a:p>
            <a:r>
              <a:rPr lang="en-GB" dirty="0"/>
              <a:t>If it does not: server returns 405 (Method not allowed)</a:t>
            </a:r>
          </a:p>
        </p:txBody>
      </p:sp>
    </p:spTree>
    <p:extLst>
      <p:ext uri="{BB962C8B-B14F-4D97-AF65-F5344CB8AC3E}">
        <p14:creationId xmlns:p14="http://schemas.microsoft.com/office/powerpoint/2010/main" val="31359364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Version-aware updates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/>
              <a:t>Use </a:t>
            </a:r>
            <a:r>
              <a:rPr lang="en-GB" sz="2800" dirty="0" err="1"/>
              <a:t>ETag</a:t>
            </a:r>
            <a:r>
              <a:rPr lang="en-GB" sz="2800" dirty="0"/>
              <a:t> &amp; ‘if-match’ header</a:t>
            </a:r>
          </a:p>
          <a:p>
            <a:pPr lvl="1"/>
            <a:r>
              <a:rPr lang="en-GB" sz="2400" dirty="0"/>
              <a:t>Server requires client to send ‘if-match’ header with current </a:t>
            </a:r>
            <a:r>
              <a:rPr lang="en-GB" sz="2400" dirty="0" err="1"/>
              <a:t>ETag</a:t>
            </a:r>
            <a:endParaRPr lang="en-GB" sz="2400" dirty="0"/>
          </a:p>
          <a:p>
            <a:pPr lvl="1"/>
            <a:r>
              <a:rPr lang="en-GB" sz="2400" dirty="0"/>
              <a:t>Server uses this to check whether you are updating the latest version.</a:t>
            </a:r>
          </a:p>
          <a:p>
            <a:pPr lvl="1"/>
            <a:r>
              <a:rPr lang="en-GB" sz="2400" dirty="0"/>
              <a:t>Server will then return 409 (Conflict) if it has been updated by someone else in the meantime</a:t>
            </a:r>
          </a:p>
          <a:p>
            <a:r>
              <a:rPr lang="en-GB" sz="2800" dirty="0">
                <a:hlinkClick r:id="rId3"/>
              </a:rPr>
              <a:t>http://hl7.org/fhir/http.html#versionaware</a:t>
            </a:r>
            <a:r>
              <a:rPr lang="en-GB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32358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Conditional operations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371" y="1828800"/>
            <a:ext cx="11227229" cy="4572000"/>
          </a:xfrm>
        </p:spPr>
        <p:txBody>
          <a:bodyPr/>
          <a:lstStyle/>
          <a:p>
            <a:r>
              <a:rPr lang="en-GB" sz="2800" dirty="0"/>
              <a:t>Create if does not exist</a:t>
            </a:r>
          </a:p>
          <a:p>
            <a:pPr lvl="1"/>
            <a:r>
              <a:rPr lang="en-GB" sz="2400" dirty="0"/>
              <a:t>Search query defined in ‘if-none-exist’ header</a:t>
            </a:r>
          </a:p>
          <a:p>
            <a:pPr lvl="1"/>
            <a:r>
              <a:rPr lang="en-GB" sz="2400" dirty="0">
                <a:hlinkClick r:id="rId2"/>
              </a:rPr>
              <a:t>http://hl7.org/fhir/http.html#ccreate</a:t>
            </a:r>
            <a:r>
              <a:rPr lang="en-GB" sz="2400" dirty="0"/>
              <a:t> </a:t>
            </a:r>
          </a:p>
          <a:p>
            <a:r>
              <a:rPr lang="en-GB" sz="2800" dirty="0"/>
              <a:t>Update if single match found</a:t>
            </a:r>
          </a:p>
          <a:p>
            <a:pPr lvl="1"/>
            <a:r>
              <a:rPr lang="en-GB" sz="2400" dirty="0"/>
              <a:t>Search query defined in URL path parameters</a:t>
            </a:r>
          </a:p>
          <a:p>
            <a:pPr lvl="1"/>
            <a:r>
              <a:rPr lang="en-GB" sz="2400" dirty="0">
                <a:hlinkClick r:id="rId3"/>
              </a:rPr>
              <a:t>http://hl7.org/fhir/http.html#cond-update</a:t>
            </a:r>
            <a:r>
              <a:rPr lang="en-GB" sz="2400" dirty="0"/>
              <a:t> </a:t>
            </a:r>
          </a:p>
          <a:p>
            <a:r>
              <a:rPr lang="en-GB" sz="2800" dirty="0"/>
              <a:t>Delete if one or more matches found</a:t>
            </a:r>
          </a:p>
          <a:p>
            <a:pPr lvl="1"/>
            <a:r>
              <a:rPr lang="en-GB" sz="2400" dirty="0"/>
              <a:t>Search query defined in URL path parameters</a:t>
            </a:r>
          </a:p>
          <a:p>
            <a:pPr lvl="1"/>
            <a:r>
              <a:rPr lang="en-GB" sz="2400" dirty="0">
                <a:hlinkClick r:id="rId4"/>
              </a:rPr>
              <a:t>http://hl7.org/fhir/http.html#3.1.0.7.1</a:t>
            </a:r>
            <a:r>
              <a:rPr lang="en-GB" sz="2400" dirty="0"/>
              <a:t> </a:t>
            </a:r>
          </a:p>
          <a:p>
            <a:r>
              <a:rPr lang="en-GB" sz="2800" dirty="0"/>
              <a:t>Especially useful in transactions and messages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789692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What’s a ‘deleted’ Resource?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888" y="1828800"/>
            <a:ext cx="11193112" cy="4480520"/>
          </a:xfrm>
        </p:spPr>
        <p:txBody>
          <a:bodyPr/>
          <a:lstStyle/>
          <a:p>
            <a:r>
              <a:rPr lang="en-GB" dirty="0"/>
              <a:t>HTTP DELETE method</a:t>
            </a:r>
          </a:p>
          <a:p>
            <a:r>
              <a:rPr lang="en-GB" dirty="0"/>
              <a:t>Reading a deleted resource will return a 410 (Gone) result instead of 404 (Not Found)</a:t>
            </a:r>
          </a:p>
          <a:p>
            <a:r>
              <a:rPr lang="en-GB" dirty="0"/>
              <a:t>The resource will not be returned by the search operation</a:t>
            </a:r>
          </a:p>
          <a:p>
            <a:r>
              <a:rPr lang="en-GB" dirty="0"/>
              <a:t>You can “undelete” by doing an update with fresh content</a:t>
            </a:r>
          </a:p>
          <a:p>
            <a:r>
              <a:rPr lang="en-GB" dirty="0"/>
              <a:t>Just a “marker” / version in a resource’s history</a:t>
            </a:r>
          </a:p>
        </p:txBody>
      </p:sp>
    </p:spTree>
    <p:extLst>
      <p:ext uri="{BB962C8B-B14F-4D97-AF65-F5344CB8AC3E}">
        <p14:creationId xmlns:p14="http://schemas.microsoft.com/office/powerpoint/2010/main" val="7701748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Version history - deletions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 bwMode="auto">
          <a:xfrm>
            <a:off x="2216160" y="1888123"/>
            <a:ext cx="2325690" cy="1143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33, v12 </a:t>
            </a:r>
            <a:r>
              <a:rPr lang="en-US" sz="1100" dirty="0"/>
              <a:t>– 2018-12-04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2478090" y="2269123"/>
            <a:ext cx="2325690" cy="1143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33, v13 </a:t>
            </a:r>
            <a:r>
              <a:rPr lang="en-US" sz="1100" dirty="0"/>
              <a:t>– 2018-12-05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2746380" y="2650123"/>
            <a:ext cx="2325690" cy="1143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33, v14 </a:t>
            </a:r>
            <a:r>
              <a:rPr lang="en-US" sz="1100" dirty="0"/>
              <a:t>– 2018-12-08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574507" y="1765012"/>
            <a:ext cx="45694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/server.org/fhir/Patient/33/_history/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12</a:t>
            </a:r>
            <a:endParaRPr lang="en-US" sz="1600" b="1" dirty="0"/>
          </a:p>
        </p:txBody>
      </p:sp>
      <p:sp>
        <p:nvSpPr>
          <p:cNvPr id="15" name="Rectangle 14"/>
          <p:cNvSpPr/>
          <p:nvPr/>
        </p:nvSpPr>
        <p:spPr>
          <a:xfrm>
            <a:off x="5168788" y="2540169"/>
            <a:ext cx="4889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/server.org/fhir/Patient/33/_history/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b="1" dirty="0"/>
          </a:p>
        </p:txBody>
      </p:sp>
      <p:sp>
        <p:nvSpPr>
          <p:cNvPr id="17" name="Rectangle 16"/>
          <p:cNvSpPr/>
          <p:nvPr/>
        </p:nvSpPr>
        <p:spPr>
          <a:xfrm>
            <a:off x="4876800" y="2133600"/>
            <a:ext cx="4800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/server.org/fhir/Patient/33/_history/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13</a:t>
            </a:r>
            <a:endParaRPr lang="en-US" sz="1600" b="1" dirty="0"/>
          </a:p>
        </p:txBody>
      </p:sp>
      <p:sp>
        <p:nvSpPr>
          <p:cNvPr id="18" name="Rectangle 17"/>
          <p:cNvSpPr/>
          <p:nvPr/>
        </p:nvSpPr>
        <p:spPr>
          <a:xfrm>
            <a:off x="5397388" y="2971800"/>
            <a:ext cx="49024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/server.org/fhir/Patient/33/_history/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15</a:t>
            </a:r>
            <a:endParaRPr lang="en-US" sz="1600" b="1" dirty="0"/>
          </a:p>
        </p:txBody>
      </p:sp>
      <p:sp>
        <p:nvSpPr>
          <p:cNvPr id="19" name="Rectangle 18"/>
          <p:cNvSpPr/>
          <p:nvPr/>
        </p:nvSpPr>
        <p:spPr>
          <a:xfrm>
            <a:off x="2622494" y="5420380"/>
            <a:ext cx="62929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ourier New" pitchFamily="49" charset="0"/>
                <a:cs typeface="Courier New" pitchFamily="49" charset="0"/>
              </a:rPr>
              <a:t>/server.org/fhir/Patient/</a:t>
            </a:r>
            <a:r>
              <a:rPr lang="en-US" sz="2800" b="1" dirty="0">
                <a:latin typeface="Courier New" pitchFamily="49" charset="0"/>
                <a:cs typeface="Courier New" pitchFamily="49" charset="0"/>
              </a:rPr>
              <a:t>33</a:t>
            </a:r>
            <a:endParaRPr lang="en-US" sz="2800" b="1" dirty="0"/>
          </a:p>
        </p:txBody>
      </p:sp>
      <p:cxnSp>
        <p:nvCxnSpPr>
          <p:cNvPr id="21" name="Elbow Connector 20"/>
          <p:cNvCxnSpPr>
            <a:endCxn id="22" idx="3"/>
          </p:cNvCxnSpPr>
          <p:nvPr/>
        </p:nvCxnSpPr>
        <p:spPr bwMode="auto">
          <a:xfrm rot="16200000" flipV="1">
            <a:off x="6395710" y="4462791"/>
            <a:ext cx="1115080" cy="800099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 bwMode="auto">
          <a:xfrm>
            <a:off x="3008310" y="3048000"/>
            <a:ext cx="2325690" cy="1143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33, v15 </a:t>
            </a:r>
            <a:r>
              <a:rPr lang="en-US" sz="1100" dirty="0"/>
              <a:t>– 2018-12-09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3352800" y="3429000"/>
            <a:ext cx="3200400" cy="17526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33, v16 </a:t>
            </a:r>
            <a:r>
              <a:rPr lang="en-US" sz="1100" b="1" dirty="0">
                <a:solidFill>
                  <a:schemeClr val="bg1"/>
                </a:solidFill>
              </a:rPr>
              <a:t>– 2018-12-10</a:t>
            </a:r>
          </a:p>
          <a:p>
            <a:endParaRPr lang="en-US" sz="1100" b="1" dirty="0">
              <a:solidFill>
                <a:schemeClr val="bg1"/>
              </a:solidFill>
            </a:endParaRPr>
          </a:p>
          <a:p>
            <a:endParaRPr lang="en-US" sz="1100" b="1" dirty="0">
              <a:solidFill>
                <a:schemeClr val="bg1"/>
              </a:solidFill>
            </a:endParaRPr>
          </a:p>
          <a:p>
            <a:r>
              <a:rPr lang="en-US" sz="1100" b="1" dirty="0">
                <a:solidFill>
                  <a:schemeClr val="bg1"/>
                </a:solidFill>
              </a:rPr>
              <a:t>                     </a:t>
            </a:r>
            <a:r>
              <a:rPr lang="en-US" sz="2000" b="1" dirty="0">
                <a:solidFill>
                  <a:schemeClr val="bg1"/>
                </a:solidFill>
              </a:rPr>
              <a:t>DELETION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553200" y="3352800"/>
            <a:ext cx="3886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/server.org/fhir/Patient/33/_history/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16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1739090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Version history - revival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1981200" y="1888123"/>
            <a:ext cx="2325690" cy="1143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33, v13 </a:t>
            </a:r>
            <a:r>
              <a:rPr lang="en-US" sz="1100" dirty="0"/>
              <a:t>– 2018-12-05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2249490" y="2269123"/>
            <a:ext cx="2325690" cy="1143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33, v14 </a:t>
            </a:r>
            <a:r>
              <a:rPr lang="en-US" sz="1100" dirty="0"/>
              <a:t>– 2018-12-08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48200" y="2159169"/>
            <a:ext cx="4191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/server.org/fhir/Patient/33/_history/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b="1" dirty="0"/>
          </a:p>
        </p:txBody>
      </p:sp>
      <p:sp>
        <p:nvSpPr>
          <p:cNvPr id="17" name="Rectangle 16"/>
          <p:cNvSpPr/>
          <p:nvPr/>
        </p:nvSpPr>
        <p:spPr>
          <a:xfrm>
            <a:off x="4343400" y="1752600"/>
            <a:ext cx="40751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/server.org/fhir/Patient/33/_history/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13</a:t>
            </a:r>
            <a:endParaRPr lang="en-US" sz="1600" b="1" dirty="0"/>
          </a:p>
        </p:txBody>
      </p:sp>
      <p:sp>
        <p:nvSpPr>
          <p:cNvPr id="18" name="Rectangle 17"/>
          <p:cNvSpPr/>
          <p:nvPr/>
        </p:nvSpPr>
        <p:spPr>
          <a:xfrm>
            <a:off x="4876800" y="2590800"/>
            <a:ext cx="41641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/server.org/fhir/Patient/33/_history/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15</a:t>
            </a:r>
            <a:endParaRPr lang="en-US" sz="1600" b="1" dirty="0"/>
          </a:p>
        </p:txBody>
      </p:sp>
      <p:sp>
        <p:nvSpPr>
          <p:cNvPr id="19" name="Rectangle 18"/>
          <p:cNvSpPr/>
          <p:nvPr/>
        </p:nvSpPr>
        <p:spPr>
          <a:xfrm>
            <a:off x="2125604" y="5420380"/>
            <a:ext cx="62929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ourier New" pitchFamily="49" charset="0"/>
                <a:cs typeface="Courier New" pitchFamily="49" charset="0"/>
              </a:rPr>
              <a:t>/server.org/fhir/Patient/</a:t>
            </a:r>
            <a:r>
              <a:rPr lang="en-US" sz="2800" b="1" dirty="0">
                <a:latin typeface="Courier New" pitchFamily="49" charset="0"/>
                <a:cs typeface="Courier New" pitchFamily="49" charset="0"/>
              </a:rPr>
              <a:t>33</a:t>
            </a:r>
            <a:endParaRPr lang="en-US" sz="2800" b="1" dirty="0"/>
          </a:p>
        </p:txBody>
      </p:sp>
      <p:cxnSp>
        <p:nvCxnSpPr>
          <p:cNvPr id="21" name="Elbow Connector 20"/>
          <p:cNvCxnSpPr>
            <a:endCxn id="24" idx="3"/>
          </p:cNvCxnSpPr>
          <p:nvPr/>
        </p:nvCxnSpPr>
        <p:spPr bwMode="auto">
          <a:xfrm rot="16200000" flipV="1">
            <a:off x="6272228" y="4565637"/>
            <a:ext cx="1104901" cy="736626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 bwMode="auto">
          <a:xfrm>
            <a:off x="2511420" y="2667000"/>
            <a:ext cx="2325690" cy="1143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33, v15 </a:t>
            </a:r>
            <a:r>
              <a:rPr lang="en-US" sz="1100" dirty="0"/>
              <a:t>– 2018-12-09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855911" y="3048001"/>
            <a:ext cx="2416146" cy="1295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33, v16 </a:t>
            </a:r>
            <a:r>
              <a:rPr lang="en-US" sz="1100" b="1" dirty="0">
                <a:solidFill>
                  <a:schemeClr val="bg1"/>
                </a:solidFill>
              </a:rPr>
              <a:t>– 2018-12-10</a:t>
            </a:r>
          </a:p>
          <a:p>
            <a:endParaRPr lang="en-US" sz="1100" b="1" dirty="0">
              <a:solidFill>
                <a:schemeClr val="bg1"/>
              </a:solidFill>
            </a:endParaRPr>
          </a:p>
          <a:p>
            <a:endParaRPr lang="en-US" sz="1100" b="1" dirty="0">
              <a:solidFill>
                <a:schemeClr val="bg1"/>
              </a:solidFill>
            </a:endParaRPr>
          </a:p>
          <a:p>
            <a:r>
              <a:rPr lang="en-US" sz="1100" b="1" dirty="0">
                <a:solidFill>
                  <a:schemeClr val="bg1"/>
                </a:solidFill>
              </a:rPr>
              <a:t>                    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294310" y="2971800"/>
            <a:ext cx="40020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/server.org/fhir/Patient/33/_history/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16</a:t>
            </a:r>
            <a:endParaRPr lang="en-US" sz="1600" b="1" dirty="0"/>
          </a:p>
        </p:txBody>
      </p:sp>
      <p:sp>
        <p:nvSpPr>
          <p:cNvPr id="24" name="Rectangle 23"/>
          <p:cNvSpPr/>
          <p:nvPr/>
        </p:nvSpPr>
        <p:spPr bwMode="auto">
          <a:xfrm>
            <a:off x="3255964" y="3505199"/>
            <a:ext cx="3200400" cy="1752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33, v17 </a:t>
            </a:r>
            <a:r>
              <a:rPr lang="en-US" sz="1100" b="1" dirty="0">
                <a:solidFill>
                  <a:schemeClr val="bg1"/>
                </a:solidFill>
              </a:rPr>
              <a:t>– 2018-12-11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540388" y="3429000"/>
            <a:ext cx="3746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/server.org/fhir/Patient/33/_history/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57113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Contents of this tutorial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/>
              <a:t>Background</a:t>
            </a:r>
          </a:p>
          <a:p>
            <a:r>
              <a:rPr lang="en-GB" sz="2800" dirty="0"/>
              <a:t>Resources</a:t>
            </a:r>
          </a:p>
          <a:p>
            <a:r>
              <a:rPr lang="en-GB" sz="2800" dirty="0"/>
              <a:t>FHIR </a:t>
            </a:r>
            <a:r>
              <a:rPr lang="en-GB" sz="2800" dirty="0" err="1"/>
              <a:t>RESTful</a:t>
            </a:r>
            <a:r>
              <a:rPr lang="en-GB" sz="2800" dirty="0"/>
              <a:t> service interface</a:t>
            </a:r>
          </a:p>
          <a:p>
            <a:r>
              <a:rPr lang="en-GB" sz="2800" dirty="0"/>
              <a:t>Resources in code</a:t>
            </a:r>
          </a:p>
          <a:p>
            <a:r>
              <a:rPr lang="en-GB" sz="2800" dirty="0"/>
              <a:t>Bundles, Search</a:t>
            </a:r>
          </a:p>
          <a:p>
            <a:r>
              <a:rPr lang="en-GB" sz="2800" dirty="0"/>
              <a:t>Beyond REST</a:t>
            </a:r>
          </a:p>
          <a:p>
            <a:r>
              <a:rPr lang="en-GB" sz="2800" dirty="0"/>
              <a:t>Profiling</a:t>
            </a:r>
          </a:p>
          <a:p>
            <a:r>
              <a:rPr lang="en-GB" sz="2800" dirty="0"/>
              <a:t>Beyond FHIR</a:t>
            </a:r>
          </a:p>
          <a:p>
            <a:r>
              <a:rPr lang="en-GB" sz="2800"/>
              <a:t>Exposing FHIR</a:t>
            </a:r>
            <a:endParaRPr lang="en-GB" sz="2800" dirty="0"/>
          </a:p>
          <a:p>
            <a:pPr marL="0" indent="0">
              <a:buNone/>
            </a:pPr>
            <a:endParaRPr lang="en-GB" sz="2800" dirty="0"/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2107252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Operation Outcome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When something goes wrong….return the OperationOutcome Resource!</a:t>
            </a:r>
          </a:p>
          <a:p>
            <a:endParaRPr lang="en-GB"/>
          </a:p>
          <a:p>
            <a:endParaRPr lang="en-GB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539" y="3000375"/>
            <a:ext cx="7094922" cy="3337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0342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 of things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1828800"/>
            <a:ext cx="8382000" cy="2667000"/>
          </a:xfrm>
        </p:spPr>
        <p:txBody>
          <a:bodyPr/>
          <a:lstStyle/>
          <a:p>
            <a:r>
              <a:rPr lang="en-US" dirty="0"/>
              <a:t>Current Allergies, Medications, Conditions</a:t>
            </a:r>
          </a:p>
          <a:p>
            <a:r>
              <a:rPr lang="en-US" dirty="0"/>
              <a:t>Use the List resource</a:t>
            </a:r>
          </a:p>
          <a:p>
            <a:r>
              <a:rPr lang="en-US" dirty="0"/>
              <a:t>Can query through _list</a:t>
            </a:r>
          </a:p>
          <a:p>
            <a:r>
              <a:rPr lang="en-US" dirty="0">
                <a:hlinkClick r:id="rId2"/>
              </a:rPr>
              <a:t>http://hl7.org/</a:t>
            </a:r>
            <a:r>
              <a:rPr lang="en-US" dirty="0" err="1">
                <a:hlinkClick r:id="rId2"/>
              </a:rPr>
              <a:t>fhir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lifecycle.html#current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81</a:t>
            </a:fld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2208461" y="5257800"/>
            <a:ext cx="7775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 GET [base]/</a:t>
            </a:r>
            <a:r>
              <a:rPr lang="en-US" sz="2000" dirty="0" err="1"/>
              <a:t>AllergyIntolerance?patient</a:t>
            </a:r>
            <a:r>
              <a:rPr lang="en-US" sz="2000" dirty="0"/>
              <a:t>=42&amp;_list=$current-allergies</a:t>
            </a:r>
          </a:p>
        </p:txBody>
      </p:sp>
    </p:spTree>
    <p:extLst>
      <p:ext uri="{BB962C8B-B14F-4D97-AF65-F5344CB8AC3E}">
        <p14:creationId xmlns:p14="http://schemas.microsoft.com/office/powerpoint/2010/main" val="32511687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Binary Endpoint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Accepts any kind of content </a:t>
            </a:r>
          </a:p>
          <a:p>
            <a:r>
              <a:rPr lang="en-GB" dirty="0"/>
              <a:t>Stores the content as is, along with the content type provided by the HTTP headers.</a:t>
            </a:r>
          </a:p>
          <a:p>
            <a:r>
              <a:rPr lang="en-GB" dirty="0"/>
              <a:t>Acts just like the normal Resource endpoints (but search is limited)</a:t>
            </a:r>
          </a:p>
          <a:p>
            <a:endParaRPr lang="en-GB" dirty="0"/>
          </a:p>
          <a:p>
            <a:r>
              <a:rPr lang="en-GB" dirty="0">
                <a:hlinkClick r:id="rId2"/>
              </a:rPr>
              <a:t>http://server.org/fhir/Binary/</a:t>
            </a:r>
            <a:endParaRPr lang="en-GB" dirty="0"/>
          </a:p>
          <a:p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98970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1" y="1885950"/>
            <a:ext cx="4943475" cy="3829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Useful for Attachments</a:t>
            </a:r>
            <a:endParaRPr lang="en-GB" dirty="0"/>
          </a:p>
        </p:txBody>
      </p:sp>
      <p:sp>
        <p:nvSpPr>
          <p:cNvPr id="6" name="Can 5"/>
          <p:cNvSpPr/>
          <p:nvPr/>
        </p:nvSpPr>
        <p:spPr bwMode="auto">
          <a:xfrm>
            <a:off x="7696200" y="3200400"/>
            <a:ext cx="2438400" cy="2209800"/>
          </a:xfrm>
          <a:prstGeom prst="can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charset="0"/>
              </a:rPr>
              <a:t>/Binary/23344</a:t>
            </a:r>
            <a:endParaRPr lang="nl-NL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 flipV="1">
            <a:off x="4114800" y="4572000"/>
            <a:ext cx="3505200" cy="838200"/>
          </a:xfrm>
          <a:prstGeom prst="straightConnector1">
            <a:avLst/>
          </a:prstGeom>
          <a:ln w="66675">
            <a:headEnd type="none" w="med" len="med"/>
            <a:tailEnd type="arrow"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8718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9600258" y="5562600"/>
            <a:ext cx="762943" cy="90431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CapabilityStatement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947588" y="1859339"/>
            <a:ext cx="390587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Which FHIR version?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Which Resources?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What search operations?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What formats?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Is this a test server?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Who can I contact?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What’s the name of the software?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DO YOU SUPPORT HISTORY?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DO YOU SUPPORT XML/JSON?</a:t>
            </a:r>
            <a:endParaRPr lang="nl-NL" dirty="0"/>
          </a:p>
        </p:txBody>
      </p:sp>
      <p:sp>
        <p:nvSpPr>
          <p:cNvPr id="5" name="TextBox 4"/>
          <p:cNvSpPr txBox="1"/>
          <p:nvPr/>
        </p:nvSpPr>
        <p:spPr>
          <a:xfrm>
            <a:off x="3900527" y="6117839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hlinkClick r:id="rId2"/>
              </a:rPr>
              <a:t>http://hl7.org/fhir/capabilitystatement.html</a:t>
            </a:r>
            <a:r>
              <a:rPr lang="nl-NL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37A827-D6CA-483A-B14F-74FAF69DF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83" y="1721665"/>
            <a:ext cx="3481219" cy="429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682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Resources in code</a:t>
            </a:r>
            <a:endParaRPr lang="en-GB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46313" y="2895601"/>
            <a:ext cx="7772400" cy="1500187"/>
          </a:xfrm>
        </p:spPr>
        <p:txBody>
          <a:bodyPr/>
          <a:lstStyle/>
          <a:p>
            <a:r>
              <a:rPr lang="en-GB" dirty="0"/>
              <a:t>How resources are made into classes in the supplied reference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26864498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 Implementations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sz="2800" dirty="0"/>
              <a:t>Contents</a:t>
            </a:r>
          </a:p>
          <a:p>
            <a:pPr marL="571500" lvl="1" indent="-171450">
              <a:buFontTx/>
              <a:buChar char="-"/>
            </a:pPr>
            <a:r>
              <a:rPr lang="en-GB" sz="2300" dirty="0"/>
              <a:t>Model – classes generated from the spec</a:t>
            </a:r>
          </a:p>
          <a:p>
            <a:pPr marL="571500" lvl="1" indent="-171450">
              <a:buFontTx/>
              <a:buChar char="-"/>
            </a:pPr>
            <a:r>
              <a:rPr lang="en-GB" sz="2300" dirty="0"/>
              <a:t>Parsers – Parsers generated from the spec</a:t>
            </a:r>
          </a:p>
          <a:p>
            <a:pPr marL="571500" lvl="1" indent="-171450">
              <a:buFontTx/>
              <a:buChar char="-"/>
            </a:pPr>
            <a:r>
              <a:rPr lang="en-GB" sz="2300" dirty="0" err="1"/>
              <a:t>Serializers</a:t>
            </a:r>
            <a:r>
              <a:rPr lang="en-GB" sz="2300" dirty="0"/>
              <a:t> – </a:t>
            </a:r>
            <a:r>
              <a:rPr lang="en-GB" sz="2300" dirty="0" err="1"/>
              <a:t>Serializers</a:t>
            </a:r>
            <a:r>
              <a:rPr lang="en-GB" sz="2300" dirty="0"/>
              <a:t> generated from the spec</a:t>
            </a:r>
          </a:p>
          <a:p>
            <a:pPr marL="571500" lvl="1" indent="-171450">
              <a:buFontTx/>
              <a:buChar char="-"/>
            </a:pPr>
            <a:r>
              <a:rPr lang="en-GB" sz="2300" dirty="0" err="1"/>
              <a:t>FhirClient</a:t>
            </a:r>
            <a:endParaRPr lang="en-GB" sz="2300" dirty="0"/>
          </a:p>
          <a:p>
            <a:pPr marL="571500" lvl="1" indent="-171450">
              <a:buFontTx/>
              <a:buChar char="-"/>
            </a:pPr>
            <a:r>
              <a:rPr lang="en-GB" sz="2300" dirty="0"/>
              <a:t>Validation (currently Java only)</a:t>
            </a:r>
          </a:p>
          <a:p>
            <a:pPr marL="171450" indent="-171450">
              <a:buFontTx/>
              <a:buChar char="-"/>
            </a:pPr>
            <a:r>
              <a:rPr lang="en-GB" sz="2800" dirty="0"/>
              <a:t>Java – Everything on the downloads page</a:t>
            </a:r>
          </a:p>
          <a:p>
            <a:pPr marL="571500" lvl="1" indent="-171450">
              <a:buFontTx/>
              <a:buChar char="-"/>
            </a:pPr>
            <a:r>
              <a:rPr lang="en-GB" sz="2300" dirty="0"/>
              <a:t>HAPI library - </a:t>
            </a:r>
            <a:r>
              <a:rPr lang="en-GB" sz="2300" dirty="0">
                <a:hlinkClick r:id="rId3"/>
              </a:rPr>
              <a:t>http://hapifhir.io</a:t>
            </a:r>
            <a:r>
              <a:rPr lang="en-GB" sz="2300" dirty="0"/>
              <a:t> </a:t>
            </a:r>
          </a:p>
          <a:p>
            <a:pPr marL="171450" indent="-171450">
              <a:buFontTx/>
              <a:buChar char="-"/>
            </a:pPr>
            <a:r>
              <a:rPr lang="en-GB" sz="2800" dirty="0"/>
              <a:t>.NET – NuGet “FHIR”, or GitHub “</a:t>
            </a:r>
            <a:r>
              <a:rPr lang="en-GB" sz="2800" dirty="0" err="1"/>
              <a:t>fhir</a:t>
            </a:r>
            <a:r>
              <a:rPr lang="en-GB" sz="2800" dirty="0"/>
              <a:t>-net-</a:t>
            </a:r>
            <a:r>
              <a:rPr lang="en-GB" sz="2800" dirty="0" err="1"/>
              <a:t>api</a:t>
            </a:r>
            <a:r>
              <a:rPr lang="en-GB" sz="2800" dirty="0"/>
              <a:t>”</a:t>
            </a:r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6541241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Object Model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87</a:t>
            </a:fld>
            <a:endParaRPr lang="en-CA" dirty="0"/>
          </a:p>
        </p:txBody>
      </p:sp>
      <p:pic>
        <p:nvPicPr>
          <p:cNvPr id="5" name="Picture 2" descr="UML Imag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4745" y="1639739"/>
            <a:ext cx="5832648" cy="483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4698470" y="1675523"/>
            <a:ext cx="6264696" cy="48013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[</a:t>
            </a:r>
            <a:r>
              <a:rPr lang="nl-NL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FhirResource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nl-NL" noProof="1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"DiagnosticReport"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)]</a:t>
            </a:r>
          </a:p>
          <a:p>
            <a:r>
              <a:rPr lang="en-US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public</a:t>
            </a:r>
            <a:r>
              <a:rPr lang="en-US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partial</a:t>
            </a:r>
            <a:r>
              <a:rPr lang="en-US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class</a:t>
            </a:r>
            <a:r>
              <a:rPr lang="en-US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DiagnosticReport</a:t>
            </a:r>
            <a:r>
              <a:rPr lang="en-US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: </a:t>
            </a:r>
            <a:r>
              <a:rPr lang="en-US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Resource</a:t>
            </a:r>
            <a:endParaRPr lang="en-US" noProof="1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      </a:t>
            </a:r>
          </a:p>
          <a:p>
            <a:r>
              <a:rPr lang="en-US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  public</a:t>
            </a:r>
            <a:r>
              <a:rPr lang="en-US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Code</a:t>
            </a:r>
            <a:r>
              <a:rPr lang="en-US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en-US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ObservationStatus</a:t>
            </a:r>
            <a:r>
              <a:rPr lang="en-US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 Status {…}</a:t>
            </a:r>
          </a:p>
          <a:p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</a:t>
            </a:r>
          </a:p>
          <a:p>
            <a:r>
              <a:rPr lang="en-US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  public</a:t>
            </a:r>
            <a:r>
              <a:rPr lang="en-US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Instant</a:t>
            </a:r>
            <a:r>
              <a:rPr lang="en-US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Issued {…}</a:t>
            </a:r>
          </a:p>
          <a:p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</a:t>
            </a:r>
          </a:p>
          <a:p>
            <a:r>
              <a:rPr lang="en-US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  public</a:t>
            </a:r>
            <a:r>
              <a:rPr lang="en-US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ResourceReference</a:t>
            </a:r>
            <a:r>
              <a:rPr lang="en-US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Subject {…}</a:t>
            </a:r>
          </a:p>
          <a:p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</a:t>
            </a:r>
          </a:p>
          <a:p>
            <a:r>
              <a:rPr lang="en-US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  public</a:t>
            </a:r>
            <a:r>
              <a:rPr lang="en-US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ResourceReference</a:t>
            </a:r>
            <a:r>
              <a:rPr lang="en-US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Performer {…}</a:t>
            </a:r>
          </a:p>
          <a:p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</a:t>
            </a:r>
          </a:p>
          <a:p>
            <a:r>
              <a:rPr lang="en-US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  public</a:t>
            </a:r>
            <a:r>
              <a:rPr lang="en-US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Identifier</a:t>
            </a:r>
            <a:r>
              <a:rPr lang="en-US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ReportId {… }</a:t>
            </a:r>
          </a:p>
          <a:p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</a:t>
            </a:r>
          </a:p>
          <a:p>
            <a:r>
              <a:rPr lang="en-US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  public</a:t>
            </a:r>
            <a:r>
              <a:rPr lang="en-US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</a:p>
          <a:p>
            <a:r>
              <a:rPr lang="en-US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</a:t>
            </a:r>
            <a:r>
              <a:rPr lang="en-US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List</a:t>
            </a:r>
            <a:r>
              <a:rPr lang="en-US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&lt;DiagnosticReportRequestDetailComponent&gt; 	RequestDetail { …}</a:t>
            </a:r>
          </a:p>
          <a:p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endParaRPr lang="nl-NL" noProof="1"/>
          </a:p>
        </p:txBody>
      </p:sp>
    </p:spTree>
    <p:extLst>
      <p:ext uri="{BB962C8B-B14F-4D97-AF65-F5344CB8AC3E}">
        <p14:creationId xmlns:p14="http://schemas.microsoft.com/office/powerpoint/2010/main" val="8590778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Parsing/Serializing using C#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28800"/>
            <a:ext cx="11049000" cy="4480520"/>
          </a:xfrm>
        </p:spPr>
        <p:txBody>
          <a:bodyPr/>
          <a:lstStyle/>
          <a:p>
            <a:pPr marL="0" indent="0">
              <a:buNone/>
            </a:pPr>
            <a:r>
              <a:rPr lang="en-GB" sz="1800" dirty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 Create a file-based reader for Xml</a:t>
            </a:r>
            <a:endParaRPr lang="en-GB" sz="1800" noProof="1">
              <a:solidFill>
                <a:srgbClr val="2B91AF"/>
              </a:solidFill>
              <a:latin typeface="Consolas"/>
            </a:endParaRPr>
          </a:p>
          <a:p>
            <a:pPr marL="0" indent="0">
              <a:buNone/>
            </a:pPr>
            <a:r>
              <a:rPr lang="en-GB" sz="1800" noProof="1">
                <a:solidFill>
                  <a:srgbClr val="2B91AF"/>
                </a:solidFill>
                <a:latin typeface="Consolas"/>
              </a:rPr>
              <a:t>XmlReader</a:t>
            </a:r>
            <a:r>
              <a:rPr lang="en-GB" sz="1800" noProof="1">
                <a:solidFill>
                  <a:prstClr val="black"/>
                </a:solidFill>
                <a:latin typeface="Consolas"/>
              </a:rPr>
              <a:t> xr = </a:t>
            </a:r>
            <a:r>
              <a:rPr lang="en-GB" sz="1800" noProof="1">
                <a:solidFill>
                  <a:srgbClr val="2B91AF"/>
                </a:solidFill>
                <a:latin typeface="Consolas"/>
              </a:rPr>
              <a:t>XmlReader</a:t>
            </a:r>
            <a:r>
              <a:rPr lang="en-GB" sz="1800" noProof="1">
                <a:solidFill>
                  <a:prstClr val="black"/>
                </a:solidFill>
                <a:latin typeface="Consolas"/>
              </a:rPr>
              <a:t>.Create(</a:t>
            </a:r>
            <a:r>
              <a:rPr lang="en-GB" sz="1800" noProof="1">
                <a:solidFill>
                  <a:srgbClr val="0000FF"/>
                </a:solidFill>
                <a:latin typeface="Consolas"/>
              </a:rPr>
              <a:t>new </a:t>
            </a:r>
            <a:r>
              <a:rPr lang="en-GB" sz="1800" noProof="1">
                <a:solidFill>
                  <a:srgbClr val="2B91AF"/>
                </a:solidFill>
                <a:latin typeface="Consolas"/>
              </a:rPr>
              <a:t>StreamReader</a:t>
            </a:r>
            <a:r>
              <a:rPr lang="en-GB" sz="1800" noProof="1">
                <a:solidFill>
                  <a:prstClr val="black"/>
                </a:solidFill>
                <a:latin typeface="Consolas"/>
              </a:rPr>
              <a:t>(</a:t>
            </a:r>
            <a:r>
              <a:rPr lang="en-GB" sz="1800" noProof="1">
                <a:solidFill>
                  <a:srgbClr val="A31515"/>
                </a:solidFill>
                <a:latin typeface="Consolas"/>
              </a:rPr>
              <a:t>@"publish\observation-example.xml"</a:t>
            </a:r>
            <a:r>
              <a:rPr lang="en-GB" sz="1800" noProof="1">
                <a:solidFill>
                  <a:prstClr val="black"/>
                </a:solidFill>
                <a:latin typeface="Consolas"/>
              </a:rPr>
              <a:t>));</a:t>
            </a:r>
          </a:p>
          <a:p>
            <a:pPr marL="0" indent="0">
              <a:buNone/>
            </a:pPr>
            <a:endParaRPr lang="en-GB" sz="1800" dirty="0">
              <a:solidFill>
                <a:srgbClr val="008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 Parse the Observation from the stream</a:t>
            </a:r>
            <a:endParaRPr lang="en-GB" sz="1800" noProof="1">
              <a:solidFill>
                <a:srgbClr val="2B91AF"/>
              </a:solidFill>
              <a:latin typeface="Consolas"/>
            </a:endParaRPr>
          </a:p>
          <a:p>
            <a:pPr marL="0" indent="0">
              <a:buNone/>
            </a:pPr>
            <a:r>
              <a:rPr lang="en-GB" sz="1800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en-GB" sz="18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obs = (</a:t>
            </a:r>
            <a:r>
              <a:rPr lang="en-GB" sz="1800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Observation</a:t>
            </a:r>
            <a:r>
              <a:rPr lang="en-GB" sz="18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</a:t>
            </a:r>
            <a:r>
              <a:rPr lang="en-GB" sz="1800" noProof="1">
                <a:solidFill>
                  <a:srgbClr val="2B91AF"/>
                </a:solidFill>
                <a:highlight>
                  <a:srgbClr val="FFFF00"/>
                </a:highlight>
                <a:latin typeface="Consolas"/>
              </a:rPr>
              <a:t>FhirParser</a:t>
            </a:r>
            <a:r>
              <a:rPr lang="en-GB" sz="18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.ParseResource(xr);</a:t>
            </a:r>
          </a:p>
          <a:p>
            <a:pPr marL="0" indent="0">
              <a:buNone/>
            </a:pPr>
            <a:endParaRPr lang="en-GB" sz="1800" noProof="1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 Modify some fields of the observation</a:t>
            </a:r>
            <a:endParaRPr lang="en-GB" sz="1800" b="1" noProof="1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en-GB" sz="18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obs.Status = </a:t>
            </a:r>
            <a:r>
              <a:rPr lang="en-GB" sz="1800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Observation.ObservationStatus</a:t>
            </a:r>
            <a:r>
              <a:rPr lang="en-GB" sz="18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.Amended;</a:t>
            </a:r>
          </a:p>
          <a:p>
            <a:pPr marL="0" indent="0">
              <a:buNone/>
            </a:pPr>
            <a:r>
              <a:rPr lang="en-GB" sz="18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obs.Value = </a:t>
            </a:r>
            <a:r>
              <a:rPr lang="en-GB" sz="1800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en-GB" sz="18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1800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Quantity</a:t>
            </a:r>
            <a:r>
              <a:rPr lang="en-GB" sz="18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 { Value = 40, Units = </a:t>
            </a:r>
            <a:r>
              <a:rPr lang="en-GB" sz="1800" noProof="1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"g"</a:t>
            </a:r>
            <a:r>
              <a:rPr lang="en-GB" sz="18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};</a:t>
            </a:r>
          </a:p>
          <a:p>
            <a:pPr marL="0" indent="0">
              <a:buNone/>
            </a:pPr>
            <a:endParaRPr lang="en-GB" sz="1800" noProof="1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 Serialize the in-memory observation to Json</a:t>
            </a:r>
            <a:endParaRPr lang="en-GB" sz="1800" b="1" noProof="1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en-GB" sz="1800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en-GB" sz="18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jsonText = </a:t>
            </a:r>
            <a:r>
              <a:rPr lang="en-GB" sz="1800" noProof="1">
                <a:solidFill>
                  <a:srgbClr val="2B91AF"/>
                </a:solidFill>
                <a:highlight>
                  <a:srgbClr val="FFFF00"/>
                </a:highlight>
                <a:latin typeface="Consolas"/>
              </a:rPr>
              <a:t>FhirSerializer</a:t>
            </a:r>
            <a:r>
              <a:rPr lang="en-GB" sz="18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.SerializeResourceToJson(obs);</a:t>
            </a:r>
          </a:p>
          <a:p>
            <a:pPr marL="0" indent="0">
              <a:buNone/>
            </a:pPr>
            <a:endParaRPr lang="en-GB" sz="1600" noProof="1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5705743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Parsing/Serializing using Java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609600" y="1800286"/>
            <a:ext cx="110490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noProof="1">
                <a:solidFill>
                  <a:srgbClr val="000000"/>
                </a:solidFill>
                <a:highlight>
                  <a:srgbClr val="FFFF00"/>
                </a:highlight>
                <a:latin typeface="Consolas"/>
              </a:rPr>
              <a:t>XmlParser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xml = </a:t>
            </a:r>
            <a:r>
              <a:rPr lang="nl-NL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nl-NL" noProof="1">
                <a:solidFill>
                  <a:srgbClr val="000000"/>
                </a:solidFill>
                <a:highlight>
                  <a:srgbClr val="FFFF00"/>
                </a:highlight>
                <a:latin typeface="Consolas"/>
              </a:rPr>
              <a:t>XmlParser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();</a:t>
            </a:r>
          </a:p>
          <a:p>
            <a:endParaRPr lang="nl-NL" noProof="1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en-US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Observation</a:t>
            </a:r>
            <a:r>
              <a:rPr lang="en-US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obs = (</a:t>
            </a:r>
            <a:r>
              <a:rPr lang="en-US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Observation</a:t>
            </a:r>
            <a:r>
              <a:rPr lang="en-US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</a:t>
            </a:r>
            <a:r>
              <a:rPr lang="en-US" noProof="1">
                <a:solidFill>
                  <a:srgbClr val="000000"/>
                </a:solidFill>
                <a:highlight>
                  <a:srgbClr val="FFFF00"/>
                </a:highlight>
                <a:latin typeface="Consolas"/>
              </a:rPr>
              <a:t>xml</a:t>
            </a:r>
            <a:r>
              <a:rPr lang="en-US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.parse(</a:t>
            </a:r>
            <a:r>
              <a:rPr lang="en-US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en-US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FileInputStream(</a:t>
            </a:r>
            <a:r>
              <a:rPr lang="en-US" noProof="1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"observation.xml"</a:t>
            </a:r>
            <a:r>
              <a:rPr lang="en-US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));</a:t>
            </a:r>
          </a:p>
          <a:p>
            <a:endParaRPr lang="nl-NL" noProof="1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obs.setStatusSimple(</a:t>
            </a:r>
            <a:r>
              <a:rPr lang="nl-NL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ObservationStatus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.amended);</a:t>
            </a:r>
          </a:p>
          <a:p>
            <a:endParaRPr lang="nl-NL" noProof="1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nl-NL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Quantity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newValue = </a:t>
            </a:r>
            <a:r>
              <a:rPr lang="nl-NL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nl-NL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Quantity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();</a:t>
            </a:r>
          </a:p>
          <a:p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newValue.setValueSimple(</a:t>
            </a:r>
            <a:r>
              <a:rPr lang="nl-NL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BigDecimal(40));</a:t>
            </a:r>
          </a:p>
          <a:p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newValue.setUnitsSimple(</a:t>
            </a:r>
            <a:r>
              <a:rPr lang="nl-NL" noProof="1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"g"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obs.setValue( newValue );</a:t>
            </a:r>
          </a:p>
          <a:p>
            <a:endParaRPr lang="nl-NL" noProof="1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ByteArrayOutputStream bos = </a:t>
            </a:r>
            <a:r>
              <a:rPr lang="nl-NL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ByteArrayOutputStream();</a:t>
            </a:r>
          </a:p>
          <a:p>
            <a:r>
              <a:rPr lang="nl-NL" noProof="1">
                <a:solidFill>
                  <a:srgbClr val="000000"/>
                </a:solidFill>
                <a:highlight>
                  <a:srgbClr val="FFFF00"/>
                </a:highlight>
                <a:latin typeface="Consolas"/>
              </a:rPr>
              <a:t>JsonComposer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comp = </a:t>
            </a:r>
            <a:r>
              <a:rPr lang="nl-NL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nl-NL" noProof="1">
                <a:solidFill>
                  <a:srgbClr val="000000"/>
                </a:solidFill>
                <a:highlight>
                  <a:srgbClr val="FFFF00"/>
                </a:highlight>
                <a:latin typeface="Consolas"/>
              </a:rPr>
              <a:t>JsonComposer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();</a:t>
            </a:r>
          </a:p>
          <a:p>
            <a:r>
              <a:rPr lang="nl-NL" noProof="1">
                <a:solidFill>
                  <a:srgbClr val="000000"/>
                </a:solidFill>
                <a:highlight>
                  <a:srgbClr val="FFFF00"/>
                </a:highlight>
                <a:latin typeface="Consolas"/>
              </a:rPr>
              <a:t>comp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.compose(bos, obs, </a:t>
            </a:r>
            <a:r>
              <a:rPr lang="nl-NL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true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r>
              <a:rPr lang="nl-NL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String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json = bos.toString(</a:t>
            </a:r>
            <a:r>
              <a:rPr lang="nl-NL" noProof="1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"UTF8"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  <a:endParaRPr lang="nl-NL" noProof="1"/>
          </a:p>
        </p:txBody>
      </p:sp>
    </p:spTree>
    <p:extLst>
      <p:ext uri="{BB962C8B-B14F-4D97-AF65-F5344CB8AC3E}">
        <p14:creationId xmlns:p14="http://schemas.microsoft.com/office/powerpoint/2010/main" val="327615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DSTU/STU/R?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/>
              <a:t>It’s a release/publication status</a:t>
            </a:r>
          </a:p>
          <a:p>
            <a:pPr lvl="1"/>
            <a:r>
              <a:rPr lang="en-GB" sz="2400" dirty="0"/>
              <a:t>Draft Standard for Trial Use</a:t>
            </a:r>
          </a:p>
          <a:p>
            <a:pPr lvl="1"/>
            <a:r>
              <a:rPr lang="en-GB" sz="2400" dirty="0"/>
              <a:t>Relabelled STU based on industry-wide use</a:t>
            </a:r>
          </a:p>
          <a:p>
            <a:pPr lvl="1"/>
            <a:r>
              <a:rPr lang="en-GB" sz="2400" dirty="0"/>
              <a:t>Going forward FHIR versions now labelled simply as ‘R#’; e.g. R3, R4</a:t>
            </a:r>
          </a:p>
          <a:p>
            <a:r>
              <a:rPr lang="en-GB" sz="2800" dirty="0"/>
              <a:t>Previous official version is STU3 (R3)</a:t>
            </a:r>
          </a:p>
          <a:p>
            <a:pPr lvl="1"/>
            <a:r>
              <a:rPr lang="en-GB" sz="2400" dirty="0"/>
              <a:t>This presentation is based on R3</a:t>
            </a:r>
          </a:p>
          <a:p>
            <a:r>
              <a:rPr lang="en-GB" sz="2800" dirty="0"/>
              <a:t>Current official version is R4 (first with normative content)</a:t>
            </a:r>
          </a:p>
          <a:p>
            <a:pPr lvl="1"/>
            <a:r>
              <a:rPr lang="en-GB" sz="2400" dirty="0"/>
              <a:t>Scope finalized at the beginning of 2018</a:t>
            </a:r>
          </a:p>
          <a:p>
            <a:pPr lvl="1"/>
            <a:r>
              <a:rPr lang="en-GB" sz="2400" dirty="0"/>
              <a:t>Published December 2018</a:t>
            </a:r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217656" y="76975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0894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Using FHIR Client in C#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609600" y="1905001"/>
            <a:ext cx="110490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200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nl-NL" sz="22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client = </a:t>
            </a:r>
            <a:r>
              <a:rPr lang="nl-NL" sz="2200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nl-NL" sz="22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nl-NL" sz="2200" noProof="1">
                <a:solidFill>
                  <a:srgbClr val="2B91AF"/>
                </a:solidFill>
                <a:highlight>
                  <a:srgbClr val="FFFF00"/>
                </a:highlight>
                <a:latin typeface="Consolas"/>
              </a:rPr>
              <a:t>FhirClient</a:t>
            </a:r>
            <a:r>
              <a:rPr lang="nl-NL" sz="22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nl-NL" sz="2200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nl-NL" sz="22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nl-NL" sz="2200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Uri</a:t>
            </a:r>
            <a:r>
              <a:rPr lang="nl-NL" sz="22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nl-NL" sz="2200" noProof="1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"http://fhir.com/svc/fhir"</a:t>
            </a:r>
            <a:r>
              <a:rPr lang="nl-NL" sz="22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));</a:t>
            </a:r>
          </a:p>
          <a:p>
            <a:endParaRPr lang="nl-NL" sz="2200" noProof="1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nl-NL" sz="2200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nl-NL" sz="22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pat</a:t>
            </a:r>
            <a:r>
              <a:rPr lang="nl-NL" sz="2200" b="1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Entry</a:t>
            </a:r>
            <a:r>
              <a:rPr lang="nl-NL" sz="22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client.Read&lt;</a:t>
            </a:r>
            <a:r>
              <a:rPr lang="nl-NL" sz="2200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Patient</a:t>
            </a:r>
            <a:r>
              <a:rPr lang="nl-NL" sz="22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&gt;(</a:t>
            </a:r>
            <a:r>
              <a:rPr lang="nl-NL" sz="2200" noProof="1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"1"</a:t>
            </a:r>
            <a:r>
              <a:rPr lang="nl-NL" sz="22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r>
              <a:rPr lang="nl-NL" sz="2200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nl-NL" sz="22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pat = patEntry.</a:t>
            </a:r>
            <a:r>
              <a:rPr lang="nl-NL" sz="2200" b="1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Resource</a:t>
            </a:r>
            <a:r>
              <a:rPr lang="nl-NL" sz="22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r>
              <a:rPr lang="nl-NL" sz="2200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nl-NL" sz="22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restId = patEntry.</a:t>
            </a:r>
            <a:r>
              <a:rPr lang="nl-NL" sz="2200" b="1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Id</a:t>
            </a:r>
            <a:r>
              <a:rPr lang="nl-NL" sz="22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r>
              <a:rPr lang="nl-NL" sz="2200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nl-NL" sz="22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tags = patEntry.</a:t>
            </a:r>
            <a:r>
              <a:rPr lang="nl-NL" sz="2200" b="1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Tags</a:t>
            </a:r>
            <a:r>
              <a:rPr lang="nl-NL" sz="22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endParaRPr lang="nl-NL" sz="2200" noProof="1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nl-NL" sz="22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pat.Name.Add(</a:t>
            </a:r>
            <a:r>
              <a:rPr lang="nl-NL" sz="2200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HumanName</a:t>
            </a:r>
            <a:r>
              <a:rPr lang="nl-NL" sz="22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.ForFamily(</a:t>
            </a:r>
            <a:r>
              <a:rPr lang="nl-NL" sz="2200" noProof="1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"Kramer"</a:t>
            </a:r>
            <a:r>
              <a:rPr lang="nl-NL" sz="22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).WithGiven(</a:t>
            </a:r>
            <a:r>
              <a:rPr lang="nl-NL" sz="2200" noProof="1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"Ewout"</a:t>
            </a:r>
            <a:r>
              <a:rPr lang="nl-NL" sz="22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));</a:t>
            </a:r>
          </a:p>
          <a:p>
            <a:endParaRPr lang="nl-NL" sz="2200" noProof="1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nl-NL" sz="2200" noProof="1">
                <a:solidFill>
                  <a:srgbClr val="000000"/>
                </a:solidFill>
                <a:highlight>
                  <a:srgbClr val="FFFF00"/>
                </a:highlight>
                <a:latin typeface="Consolas"/>
              </a:rPr>
              <a:t>client</a:t>
            </a:r>
            <a:r>
              <a:rPr lang="nl-NL" sz="22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.Update&lt;</a:t>
            </a:r>
            <a:r>
              <a:rPr lang="nl-NL" sz="2200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Patient</a:t>
            </a:r>
            <a:r>
              <a:rPr lang="nl-NL" sz="22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&gt;(patEntry);</a:t>
            </a:r>
            <a:endParaRPr lang="nl-NL" sz="2200" noProof="1"/>
          </a:p>
        </p:txBody>
      </p:sp>
    </p:spTree>
    <p:extLst>
      <p:ext uri="{BB962C8B-B14F-4D97-AF65-F5344CB8AC3E}">
        <p14:creationId xmlns:p14="http://schemas.microsoft.com/office/powerpoint/2010/main" val="4395318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FHIR Client in Java (HAPI)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1905001"/>
            <a:ext cx="110490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FhirContext</a:t>
            </a:r>
            <a:r>
              <a:rPr lang="nl-NL" noProof="1">
                <a:solidFill>
                  <a:srgbClr val="000000"/>
                </a:solidFill>
                <a:latin typeface="Consolas"/>
              </a:rPr>
              <a:t> ctx = </a:t>
            </a:r>
            <a:r>
              <a:rPr lang="nl-NL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FhirContext</a:t>
            </a:r>
            <a:r>
              <a:rPr lang="nl-NL" noProof="1">
                <a:solidFill>
                  <a:srgbClr val="000000"/>
                </a:solidFill>
                <a:latin typeface="Consolas"/>
              </a:rPr>
              <a:t>.forDstu3();</a:t>
            </a:r>
          </a:p>
          <a:p>
            <a:r>
              <a:rPr lang="nl-NL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String</a:t>
            </a:r>
            <a:r>
              <a:rPr lang="nl-NL" noProof="1">
                <a:solidFill>
                  <a:srgbClr val="000000"/>
                </a:solidFill>
                <a:latin typeface="Consolas"/>
              </a:rPr>
              <a:t> serverBase = </a:t>
            </a:r>
            <a:r>
              <a:rPr lang="nl-NL" noProof="1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"http://fhirtest.uhn.ca/baseDstu3"</a:t>
            </a:r>
            <a:r>
              <a:rPr lang="nl-NL" noProof="1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nl-NL" noProof="1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nl-NL" noProof="1">
                <a:solidFill>
                  <a:srgbClr val="2B91AF"/>
                </a:solidFill>
                <a:highlight>
                  <a:srgbClr val="FFFF00"/>
                </a:highlight>
                <a:latin typeface="Consolas"/>
              </a:rPr>
              <a:t>IGenericClient</a:t>
            </a:r>
            <a:r>
              <a:rPr lang="nl-NL" noProof="1">
                <a:solidFill>
                  <a:srgbClr val="000000"/>
                </a:solidFill>
                <a:latin typeface="Consolas"/>
              </a:rPr>
              <a:t> client = ctx.newRestfulGenericClient(serverBase);</a:t>
            </a:r>
          </a:p>
          <a:p>
            <a:r>
              <a:rPr lang="nl-NL" noProof="1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nl-NL" noProof="1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 Perform a search</a:t>
            </a:r>
          </a:p>
          <a:p>
            <a:r>
              <a:rPr lang="nl-NL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Bundle</a:t>
            </a:r>
            <a:r>
              <a:rPr lang="nl-NL" noProof="1">
                <a:solidFill>
                  <a:srgbClr val="000000"/>
                </a:solidFill>
                <a:latin typeface="Consolas"/>
              </a:rPr>
              <a:t> results = </a:t>
            </a:r>
            <a:r>
              <a:rPr lang="nl-NL" noProof="1">
                <a:solidFill>
                  <a:srgbClr val="000000"/>
                </a:solidFill>
                <a:highlight>
                  <a:srgbClr val="FFFF00"/>
                </a:highlight>
                <a:latin typeface="Consolas"/>
              </a:rPr>
              <a:t>client</a:t>
            </a:r>
            <a:r>
              <a:rPr lang="nl-NL" noProof="1">
                <a:solidFill>
                  <a:srgbClr val="000000"/>
                </a:solidFill>
                <a:latin typeface="Consolas"/>
              </a:rPr>
              <a:t>.search()</a:t>
            </a:r>
          </a:p>
          <a:p>
            <a:r>
              <a:rPr lang="nl-NL" noProof="1">
                <a:solidFill>
                  <a:srgbClr val="000000"/>
                </a:solidFill>
                <a:latin typeface="Consolas"/>
              </a:rPr>
              <a:t>      .forResource(Patient.class)</a:t>
            </a:r>
          </a:p>
          <a:p>
            <a:r>
              <a:rPr lang="nl-NL" noProof="1">
                <a:solidFill>
                  <a:srgbClr val="000000"/>
                </a:solidFill>
                <a:latin typeface="Consolas"/>
              </a:rPr>
              <a:t>      .where(Patient.FAMILY.matches().value(</a:t>
            </a:r>
            <a:r>
              <a:rPr lang="nl-NL" noProof="1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"duck"</a:t>
            </a:r>
            <a:r>
              <a:rPr lang="nl-NL" noProof="1">
                <a:solidFill>
                  <a:srgbClr val="000000"/>
                </a:solidFill>
                <a:latin typeface="Consolas"/>
              </a:rPr>
              <a:t>))</a:t>
            </a:r>
          </a:p>
          <a:p>
            <a:r>
              <a:rPr lang="nl-NL" noProof="1">
                <a:solidFill>
                  <a:srgbClr val="000000"/>
                </a:solidFill>
                <a:latin typeface="Consolas"/>
              </a:rPr>
              <a:t>      .returnBundle(ca.uhn.fhir.model.dstu3.resource.Bundle.class)</a:t>
            </a:r>
          </a:p>
          <a:p>
            <a:r>
              <a:rPr lang="nl-NL" noProof="1">
                <a:solidFill>
                  <a:srgbClr val="000000"/>
                </a:solidFill>
                <a:latin typeface="Consolas"/>
              </a:rPr>
              <a:t>      .execute();</a:t>
            </a:r>
          </a:p>
          <a:p>
            <a:r>
              <a:rPr lang="nl-NL" noProof="1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nl-NL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System</a:t>
            </a:r>
            <a:r>
              <a:rPr lang="nl-NL" noProof="1">
                <a:solidFill>
                  <a:srgbClr val="000000"/>
                </a:solidFill>
                <a:latin typeface="Consolas"/>
              </a:rPr>
              <a:t>.out.println(</a:t>
            </a:r>
            <a:r>
              <a:rPr lang="nl-NL" noProof="1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"Found "</a:t>
            </a:r>
            <a:r>
              <a:rPr lang="nl-NL" noProof="1">
                <a:solidFill>
                  <a:srgbClr val="000000"/>
                </a:solidFill>
                <a:latin typeface="Consolas"/>
              </a:rPr>
              <a:t> + results.getEntry().size() + </a:t>
            </a:r>
            <a:r>
              <a:rPr lang="nl-NL" noProof="1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 patients named 'duck'"</a:t>
            </a:r>
            <a:r>
              <a:rPr lang="nl-NL" noProof="1">
                <a:solidFill>
                  <a:srgbClr val="000000"/>
                </a:solidFill>
                <a:latin typeface="Consolas"/>
              </a:rPr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596048-FAF4-4345-9695-EE030B7AF3C4}"/>
              </a:ext>
            </a:extLst>
          </p:cNvPr>
          <p:cNvSpPr txBox="1"/>
          <p:nvPr/>
        </p:nvSpPr>
        <p:spPr>
          <a:xfrm>
            <a:off x="3066933" y="5805856"/>
            <a:ext cx="605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http://jamesagnew.github.io/hapi-fhir/doc_rest_client.html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28464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BUNDLES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24820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1371" y="332657"/>
            <a:ext cx="8941229" cy="1152128"/>
          </a:xfrm>
        </p:spPr>
        <p:txBody>
          <a:bodyPr/>
          <a:lstStyle/>
          <a:p>
            <a:r>
              <a:rPr lang="en-GB" dirty="0"/>
              <a:t>Communicating lists or collections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/>
              <a:t>We communicate lists or collections of resources with the Bundle resource</a:t>
            </a:r>
          </a:p>
          <a:p>
            <a:pPr lvl="1"/>
            <a:r>
              <a:rPr lang="en-GB" sz="2400" dirty="0"/>
              <a:t>Search result</a:t>
            </a:r>
          </a:p>
          <a:p>
            <a:pPr lvl="1"/>
            <a:r>
              <a:rPr lang="en-GB" sz="2400" dirty="0"/>
              <a:t>History</a:t>
            </a:r>
          </a:p>
          <a:p>
            <a:pPr lvl="1"/>
            <a:r>
              <a:rPr lang="en-GB" sz="2400" dirty="0"/>
              <a:t>Documents or messages</a:t>
            </a:r>
          </a:p>
          <a:p>
            <a:pPr lvl="1"/>
            <a:r>
              <a:rPr lang="en-GB" sz="2400" dirty="0"/>
              <a:t>Multiple-resource operations (batches or transactions)</a:t>
            </a:r>
          </a:p>
          <a:p>
            <a:r>
              <a:rPr lang="en-GB" sz="2800" dirty="0"/>
              <a:t>Descends from Resource (not </a:t>
            </a:r>
            <a:r>
              <a:rPr lang="en-GB" sz="2800" dirty="0" err="1"/>
              <a:t>DomainResource</a:t>
            </a:r>
            <a:r>
              <a:rPr lang="en-GB" sz="2800" dirty="0"/>
              <a:t>)</a:t>
            </a:r>
          </a:p>
          <a:p>
            <a:pPr lvl="1"/>
            <a:r>
              <a:rPr lang="en-GB" sz="2300" dirty="0"/>
              <a:t>No text, extensions, contained</a:t>
            </a:r>
          </a:p>
          <a:p>
            <a:pPr lvl="1"/>
            <a:endParaRPr lang="en-GB" sz="2300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04145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Search query response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7400" y="1752601"/>
            <a:ext cx="7315200" cy="4660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94753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Example: Keeping in sync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History of </a:t>
            </a:r>
            <a:r>
              <a:rPr lang="en-GB" u="sng"/>
              <a:t>all resources</a:t>
            </a:r>
            <a:r>
              <a:rPr lang="en-GB"/>
              <a:t> on server</a:t>
            </a:r>
          </a:p>
          <a:p>
            <a:pPr lvl="1"/>
            <a:r>
              <a:rPr lang="en-GB" sz="1900">
                <a:latin typeface="Courier New" pitchFamily="49" charset="0"/>
                <a:cs typeface="Courier New" pitchFamily="49" charset="0"/>
              </a:rPr>
              <a:t>http://server.org/fhir/_history</a:t>
            </a:r>
            <a:endParaRPr lang="en-GB">
              <a:cs typeface="Courier New" pitchFamily="49" charset="0"/>
            </a:endParaRPr>
          </a:p>
          <a:p>
            <a:r>
              <a:rPr lang="en-GB"/>
              <a:t>History of </a:t>
            </a:r>
            <a:r>
              <a:rPr lang="en-GB" u="sng"/>
              <a:t>all patient resources</a:t>
            </a:r>
            <a:r>
              <a:rPr lang="en-GB"/>
              <a:t> on server</a:t>
            </a:r>
          </a:p>
          <a:p>
            <a:pPr lvl="1"/>
            <a:r>
              <a:rPr lang="en-GB" sz="1900">
                <a:latin typeface="Courier New" pitchFamily="49" charset="0"/>
                <a:cs typeface="Courier New" pitchFamily="49" charset="0"/>
              </a:rPr>
              <a:t>http://server.org/fhir/Patient/_history</a:t>
            </a:r>
            <a:endParaRPr lang="en-GB"/>
          </a:p>
          <a:p>
            <a:r>
              <a:rPr lang="en-GB"/>
              <a:t>History of </a:t>
            </a:r>
            <a:r>
              <a:rPr lang="en-GB" u="sng"/>
              <a:t>specific patient</a:t>
            </a:r>
            <a:r>
              <a:rPr lang="en-GB"/>
              <a:t> on server</a:t>
            </a:r>
            <a:endParaRPr lang="en-GB" sz="1700">
              <a:latin typeface="Courier New" pitchFamily="49" charset="0"/>
              <a:cs typeface="Courier New" pitchFamily="49" charset="0"/>
            </a:endParaRPr>
          </a:p>
          <a:p>
            <a:pPr marL="685800" lvl="1"/>
            <a:r>
              <a:rPr lang="en-GB" sz="1900">
                <a:latin typeface="Courier New" pitchFamily="49" charset="0"/>
                <a:cs typeface="Courier New" pitchFamily="49" charset="0"/>
              </a:rPr>
              <a:t>http://server.org/fhir/Patient/1/_history</a:t>
            </a:r>
            <a:br>
              <a:rPr lang="en-GB" sz="1500">
                <a:latin typeface="Courier New" pitchFamily="49" charset="0"/>
                <a:cs typeface="Courier New" pitchFamily="49" charset="0"/>
              </a:rPr>
            </a:br>
            <a:endParaRPr lang="en-GB" sz="1500">
              <a:latin typeface="Courier New" pitchFamily="49" charset="0"/>
              <a:cs typeface="Courier New" pitchFamily="49" charset="0"/>
            </a:endParaRPr>
          </a:p>
          <a:p>
            <a:r>
              <a:rPr lang="en-GB"/>
              <a:t>A history of all changes: updates and deletions, ordered by newest first</a:t>
            </a:r>
          </a:p>
          <a:p>
            <a:r>
              <a:rPr lang="en-GB"/>
              <a:t>Limit with _since and _count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859611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Transactions / Batches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operations at once</a:t>
            </a:r>
          </a:p>
          <a:p>
            <a:pPr lvl="1"/>
            <a:r>
              <a:rPr lang="en-US" dirty="0"/>
              <a:t>Transaction </a:t>
            </a:r>
          </a:p>
          <a:p>
            <a:pPr lvl="2"/>
            <a:r>
              <a:rPr lang="en-US" dirty="0"/>
              <a:t>Related resources - Referential integrity</a:t>
            </a:r>
          </a:p>
          <a:p>
            <a:pPr lvl="1"/>
            <a:r>
              <a:rPr lang="en-US" dirty="0"/>
              <a:t>Batch</a:t>
            </a:r>
          </a:p>
          <a:p>
            <a:pPr lvl="2"/>
            <a:r>
              <a:rPr lang="en-US" dirty="0"/>
              <a:t>Unrelated</a:t>
            </a:r>
          </a:p>
          <a:p>
            <a:r>
              <a:rPr lang="en-US" dirty="0"/>
              <a:t>Return bundle with outcomes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1224307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Bundles in a Library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C# hides the processing of bundle</a:t>
            </a:r>
          </a:p>
          <a:p>
            <a:pPr marL="0" indent="0">
              <a:buNone/>
            </a:pPr>
            <a:endParaRPr lang="en-GB" sz="1400" dirty="0">
              <a:solidFill>
                <a:srgbClr val="2B91AF"/>
              </a:solidFill>
              <a:latin typeface="Consolas"/>
            </a:endParaRPr>
          </a:p>
          <a:p>
            <a:pPr marL="0" indent="0">
              <a:buNone/>
            </a:pPr>
            <a:r>
              <a:rPr lang="en-GB" sz="1800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Bundle</a:t>
            </a:r>
            <a:r>
              <a:rPr lang="en-GB" sz="18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result = </a:t>
            </a:r>
            <a:r>
              <a:rPr lang="en-GB" sz="1800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en-GB" sz="18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1800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Bundle</a:t>
            </a:r>
            <a:r>
              <a:rPr lang="en-GB" sz="18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 { Title = </a:t>
            </a:r>
            <a:r>
              <a:rPr lang="en-GB" sz="1800" noProof="1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"Demo bundle"</a:t>
            </a:r>
            <a:r>
              <a:rPr lang="en-GB" sz="18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};</a:t>
            </a:r>
          </a:p>
          <a:p>
            <a:pPr marL="0" indent="0">
              <a:buNone/>
            </a:pPr>
            <a:endParaRPr lang="en-GB" sz="1800" noProof="1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en-GB" sz="18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result.Entries.Add(</a:t>
            </a:r>
            <a:r>
              <a:rPr lang="en-GB" sz="1800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en-GB" sz="18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1800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ResourceEntry</a:t>
            </a:r>
            <a:r>
              <a:rPr lang="en-GB" sz="18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en-GB" sz="1800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Patient</a:t>
            </a:r>
            <a:r>
              <a:rPr lang="en-GB" sz="18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&gt;() </a:t>
            </a:r>
          </a:p>
          <a:p>
            <a:pPr marL="0" indent="0">
              <a:buNone/>
            </a:pPr>
            <a:r>
              <a:rPr lang="en-GB" sz="18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{ LastUpdated=</a:t>
            </a:r>
            <a:r>
              <a:rPr lang="en-GB" sz="1800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DateTimeOffset</a:t>
            </a:r>
            <a:r>
              <a:rPr lang="en-GB" sz="18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.Now, Content = </a:t>
            </a:r>
            <a:r>
              <a:rPr lang="en-GB" sz="1800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en-GB" sz="18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1800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Patient</a:t>
            </a:r>
            <a:r>
              <a:rPr lang="en-GB" sz="18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 });</a:t>
            </a:r>
          </a:p>
          <a:p>
            <a:pPr marL="0" indent="0">
              <a:buNone/>
            </a:pPr>
            <a:r>
              <a:rPr lang="en-GB" sz="18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result.Entries.Add(</a:t>
            </a:r>
            <a:r>
              <a:rPr lang="en-GB" sz="1800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en-GB" sz="18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1800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DeletedEntry</a:t>
            </a:r>
            <a:r>
              <a:rPr lang="en-GB" sz="18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 </a:t>
            </a:r>
          </a:p>
          <a:p>
            <a:pPr marL="0" indent="0">
              <a:buNone/>
            </a:pPr>
            <a:r>
              <a:rPr lang="en-GB" sz="18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{ Id = </a:t>
            </a:r>
            <a:r>
              <a:rPr lang="en-GB" sz="1800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en-GB" sz="18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1800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Uri</a:t>
            </a:r>
            <a:r>
              <a:rPr lang="en-GB" sz="18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GB" sz="1800" noProof="1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"http://..."</a:t>
            </a:r>
            <a:r>
              <a:rPr lang="en-GB" sz="18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), When = </a:t>
            </a:r>
            <a:r>
              <a:rPr lang="en-GB" sz="1800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DateTime</a:t>
            </a:r>
            <a:r>
              <a:rPr lang="en-GB" sz="18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.Now });</a:t>
            </a:r>
          </a:p>
          <a:p>
            <a:pPr marL="0" indent="0">
              <a:buNone/>
            </a:pPr>
            <a:endParaRPr lang="en-GB" sz="1800" noProof="1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en-GB" sz="1800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en-GB" sz="18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bundleXml = </a:t>
            </a:r>
            <a:r>
              <a:rPr lang="en-GB" sz="1800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FhirSerializer</a:t>
            </a:r>
            <a:r>
              <a:rPr lang="en-GB" sz="18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.SerializeBundleToXml(result);</a:t>
            </a:r>
            <a:endParaRPr lang="en-GB" sz="1800" noProof="1">
              <a:solidFill>
                <a:srgbClr val="2B91AF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71794306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SEARCH FUNCTIONALITY</a:t>
            </a:r>
            <a:endParaRPr lang="en-GB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And finally, the last REST operation (for now):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428894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Search (Patient)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44949" y="1524000"/>
            <a:ext cx="7848600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dirty="0">
                <a:latin typeface="+mn-lt"/>
              </a:rPr>
              <a:t>Each resource has a set of “standard” search operations, so </a:t>
            </a:r>
            <a:r>
              <a:rPr lang="en-US" sz="3100" b="1" dirty="0">
                <a:latin typeface="+mn-lt"/>
              </a:rPr>
              <a:t>not every element can be searched!</a:t>
            </a:r>
            <a:r>
              <a:rPr lang="en-US" sz="3100" dirty="0">
                <a:latin typeface="+mn-lt"/>
              </a:rPr>
              <a:t>:</a:t>
            </a:r>
            <a:endParaRPr lang="nl-NL" sz="3100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338181-9E21-418C-94C5-FE4A4A476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905" y="3200400"/>
            <a:ext cx="9476190" cy="3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90793"/>
      </p:ext>
    </p:extLst>
  </p:cSld>
  <p:clrMapOvr>
    <a:masterClrMapping/>
  </p:clrMapOvr>
</p:sld>
</file>

<file path=ppt/theme/theme1.xml><?xml version="1.0" encoding="utf-8"?>
<a:theme xmlns:a="http://schemas.openxmlformats.org/drawingml/2006/main" name="1_Refined">
  <a:themeElements>
    <a:clrScheme name="Refined 6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CC3300"/>
      </a:accent1>
      <a:accent2>
        <a:srgbClr val="666699"/>
      </a:accent2>
      <a:accent3>
        <a:srgbClr val="FFFFFF"/>
      </a:accent3>
      <a:accent4>
        <a:srgbClr val="000000"/>
      </a:accent4>
      <a:accent5>
        <a:srgbClr val="E2ADAA"/>
      </a:accent5>
      <a:accent6>
        <a:srgbClr val="5C5C8A"/>
      </a:accent6>
      <a:hlink>
        <a:srgbClr val="999900"/>
      </a:hlink>
      <a:folHlink>
        <a:srgbClr val="4D4D4D"/>
      </a:folHlink>
    </a:clrScheme>
    <a:fontScheme name="Refined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Refined 1">
        <a:dk1>
          <a:srgbClr val="666633"/>
        </a:dk1>
        <a:lt1>
          <a:srgbClr val="FFFFFF"/>
        </a:lt1>
        <a:dk2>
          <a:srgbClr val="000000"/>
        </a:dk2>
        <a:lt2>
          <a:srgbClr val="FFFFFF"/>
        </a:lt2>
        <a:accent1>
          <a:srgbClr val="666699"/>
        </a:accent1>
        <a:accent2>
          <a:srgbClr val="990000"/>
        </a:accent2>
        <a:accent3>
          <a:srgbClr val="AAAAAA"/>
        </a:accent3>
        <a:accent4>
          <a:srgbClr val="DADADA"/>
        </a:accent4>
        <a:accent5>
          <a:srgbClr val="B8B8CA"/>
        </a:accent5>
        <a:accent6>
          <a:srgbClr val="8A0000"/>
        </a:accent6>
        <a:hlink>
          <a:srgbClr val="99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2">
        <a:dk1>
          <a:srgbClr val="4D4D4D"/>
        </a:dk1>
        <a:lt1>
          <a:srgbClr val="FFFFFF"/>
        </a:lt1>
        <a:dk2>
          <a:srgbClr val="4A1102"/>
        </a:dk2>
        <a:lt2>
          <a:srgbClr val="FFFFFF"/>
        </a:lt2>
        <a:accent1>
          <a:srgbClr val="CC3300"/>
        </a:accent1>
        <a:accent2>
          <a:srgbClr val="666699"/>
        </a:accent2>
        <a:accent3>
          <a:srgbClr val="B1AAAA"/>
        </a:accent3>
        <a:accent4>
          <a:srgbClr val="DADADA"/>
        </a:accent4>
        <a:accent5>
          <a:srgbClr val="E2ADAA"/>
        </a:accent5>
        <a:accent6>
          <a:srgbClr val="5C5C8A"/>
        </a:accent6>
        <a:hlink>
          <a:srgbClr val="FF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3">
        <a:dk1>
          <a:srgbClr val="666699"/>
        </a:dk1>
        <a:lt1>
          <a:srgbClr val="FFFFFF"/>
        </a:lt1>
        <a:dk2>
          <a:srgbClr val="400040"/>
        </a:dk2>
        <a:lt2>
          <a:srgbClr val="FFFFFF"/>
        </a:lt2>
        <a:accent1>
          <a:srgbClr val="FFCC00"/>
        </a:accent1>
        <a:accent2>
          <a:srgbClr val="FF3300"/>
        </a:accent2>
        <a:accent3>
          <a:srgbClr val="AFAAAF"/>
        </a:accent3>
        <a:accent4>
          <a:srgbClr val="DADADA"/>
        </a:accent4>
        <a:accent5>
          <a:srgbClr val="FFE2AA"/>
        </a:accent5>
        <a:accent6>
          <a:srgbClr val="E72D00"/>
        </a:accent6>
        <a:hlink>
          <a:srgbClr val="CC99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4">
        <a:dk1>
          <a:srgbClr val="4D4D4D"/>
        </a:dk1>
        <a:lt1>
          <a:srgbClr val="FFFFFF"/>
        </a:lt1>
        <a:dk2>
          <a:srgbClr val="006699"/>
        </a:dk2>
        <a:lt2>
          <a:srgbClr val="CCECFF"/>
        </a:lt2>
        <a:accent1>
          <a:srgbClr val="339966"/>
        </a:accent1>
        <a:accent2>
          <a:srgbClr val="3366FF"/>
        </a:accent2>
        <a:accent3>
          <a:srgbClr val="AAB8CA"/>
        </a:accent3>
        <a:accent4>
          <a:srgbClr val="DADADA"/>
        </a:accent4>
        <a:accent5>
          <a:srgbClr val="ADCAB8"/>
        </a:accent5>
        <a:accent6>
          <a:srgbClr val="2D5CE7"/>
        </a:accent6>
        <a:hlink>
          <a:srgbClr val="33CC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5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FF66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8A2D"/>
        </a:accent6>
        <a:hlink>
          <a:srgbClr val="FFCC00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6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3300"/>
        </a:accent1>
        <a:accent2>
          <a:srgbClr val="666699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5C5C8A"/>
        </a:accent6>
        <a:hlink>
          <a:srgbClr val="999900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7">
        <a:dk1>
          <a:srgbClr val="000000"/>
        </a:dk1>
        <a:lt1>
          <a:srgbClr val="FFFFFF"/>
        </a:lt1>
        <a:dk2>
          <a:srgbClr val="000066"/>
        </a:dk2>
        <a:lt2>
          <a:srgbClr val="333399"/>
        </a:lt2>
        <a:accent1>
          <a:srgbClr val="3399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8AE7"/>
        </a:accent6>
        <a:hlink>
          <a:srgbClr val="00CCFF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69206</TotalTime>
  <Words>9802</Words>
  <Application>Microsoft Office PowerPoint</Application>
  <PresentationFormat>Widescreen</PresentationFormat>
  <Paragraphs>1809</Paragraphs>
  <Slides>173</Slides>
  <Notes>81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173</vt:i4>
      </vt:variant>
    </vt:vector>
  </HeadingPairs>
  <TitlesOfParts>
    <vt:vector size="182" baseType="lpstr">
      <vt:lpstr>Arial</vt:lpstr>
      <vt:lpstr>Calibri</vt:lpstr>
      <vt:lpstr>Consolas</vt:lpstr>
      <vt:lpstr>Courier New</vt:lpstr>
      <vt:lpstr>Symbol</vt:lpstr>
      <vt:lpstr>Times New Roman</vt:lpstr>
      <vt:lpstr>Verdana</vt:lpstr>
      <vt:lpstr>Wingdings</vt:lpstr>
      <vt:lpstr>1_Refined</vt:lpstr>
      <vt:lpstr>FHIR for Developers</vt:lpstr>
      <vt:lpstr>This presentation</vt:lpstr>
      <vt:lpstr>Introduction</vt:lpstr>
      <vt:lpstr>Who am I?</vt:lpstr>
      <vt:lpstr>Introductions</vt:lpstr>
      <vt:lpstr>Level Setting</vt:lpstr>
      <vt:lpstr>Learning Objectives</vt:lpstr>
      <vt:lpstr>Contents of this tutorial</vt:lpstr>
      <vt:lpstr>DSTU/STU/R?</vt:lpstr>
      <vt:lpstr>FHIR TIMELINE</vt:lpstr>
      <vt:lpstr>Helpful resources</vt:lpstr>
      <vt:lpstr>Development resources</vt:lpstr>
      <vt:lpstr>Testing Platforms</vt:lpstr>
      <vt:lpstr>clinFHIR</vt:lpstr>
      <vt:lpstr>The Community</vt:lpstr>
      <vt:lpstr>Elevator speech</vt:lpstr>
      <vt:lpstr>FHIR resources</vt:lpstr>
      <vt:lpstr>Resources</vt:lpstr>
      <vt:lpstr>Modules</vt:lpstr>
      <vt:lpstr>Structure of a Domain Resource</vt:lpstr>
      <vt:lpstr>PowerPoint Presentation</vt:lpstr>
      <vt:lpstr>Composition versus Reference</vt:lpstr>
      <vt:lpstr>PowerPoint Presentation</vt:lpstr>
      <vt:lpstr>PowerPoint Presentation</vt:lpstr>
      <vt:lpstr>XML &amp; JSON</vt:lpstr>
      <vt:lpstr>Resource References</vt:lpstr>
      <vt:lpstr>Resource References</vt:lpstr>
      <vt:lpstr>Recording a consultation</vt:lpstr>
      <vt:lpstr>PowerPoint Presentation</vt:lpstr>
      <vt:lpstr>clinFHIR Demo</vt:lpstr>
      <vt:lpstr>A Resource’s identity</vt:lpstr>
      <vt:lpstr>“Business” identifiers</vt:lpstr>
      <vt:lpstr>Resource Metadata</vt:lpstr>
      <vt:lpstr>Metadata Tags</vt:lpstr>
      <vt:lpstr>The FHIR Elements</vt:lpstr>
      <vt:lpstr>Datatypes</vt:lpstr>
      <vt:lpstr>Element Hierarchy</vt:lpstr>
      <vt:lpstr>Primitive data types</vt:lpstr>
      <vt:lpstr>Details of some</vt:lpstr>
      <vt:lpstr>Complex data types</vt:lpstr>
      <vt:lpstr>Example</vt:lpstr>
      <vt:lpstr>Resources</vt:lpstr>
      <vt:lpstr>Resource Hierarchy</vt:lpstr>
      <vt:lpstr>“Choice” properties</vt:lpstr>
      <vt:lpstr>References</vt:lpstr>
      <vt:lpstr>Quick look at narrative</vt:lpstr>
      <vt:lpstr>Narrative</vt:lpstr>
      <vt:lpstr>Coded types</vt:lpstr>
      <vt:lpstr>Examples</vt:lpstr>
      <vt:lpstr>Coded types</vt:lpstr>
      <vt:lpstr>Binding Strength</vt:lpstr>
      <vt:lpstr>ValueSet resource</vt:lpstr>
      <vt:lpstr>Terminology Sub-system</vt:lpstr>
      <vt:lpstr>Terminology Sub-system</vt:lpstr>
      <vt:lpstr>Terminology Sub-system</vt:lpstr>
      <vt:lpstr>Terminology Sub-system</vt:lpstr>
      <vt:lpstr>ValueSet for condition.code</vt:lpstr>
      <vt:lpstr>Terminology Server</vt:lpstr>
      <vt:lpstr>REST service interface</vt:lpstr>
      <vt:lpstr>REST Paradigm</vt:lpstr>
      <vt:lpstr>REST?</vt:lpstr>
      <vt:lpstr>Can be distributed…</vt:lpstr>
      <vt:lpstr>“Repository” model of healthcare</vt:lpstr>
      <vt:lpstr>Just a quick GET</vt:lpstr>
      <vt:lpstr>A Resource’s REST identity</vt:lpstr>
      <vt:lpstr>Resource metadata</vt:lpstr>
      <vt:lpstr>Mapping (meta) data to HTTP</vt:lpstr>
      <vt:lpstr>Let’s look at the header</vt:lpstr>
      <vt:lpstr>For a specific version…</vt:lpstr>
      <vt:lpstr>REST “representations”</vt:lpstr>
      <vt:lpstr>Mapping to verbs</vt:lpstr>
      <vt:lpstr>To create a resource</vt:lpstr>
      <vt:lpstr>To update a resource</vt:lpstr>
      <vt:lpstr>Using PUT to create</vt:lpstr>
      <vt:lpstr>Version-aware updates</vt:lpstr>
      <vt:lpstr>Conditional operations</vt:lpstr>
      <vt:lpstr>What’s a ‘deleted’ Resource?</vt:lpstr>
      <vt:lpstr>Version history - deletions</vt:lpstr>
      <vt:lpstr>Version history - revival</vt:lpstr>
      <vt:lpstr>Operation Outcome</vt:lpstr>
      <vt:lpstr>Lists of things</vt:lpstr>
      <vt:lpstr>The Binary Endpoint</vt:lpstr>
      <vt:lpstr>Useful for Attachments</vt:lpstr>
      <vt:lpstr>CapabilityStatement</vt:lpstr>
      <vt:lpstr>Resources in code</vt:lpstr>
      <vt:lpstr>Reference Implementations</vt:lpstr>
      <vt:lpstr>Object Model</vt:lpstr>
      <vt:lpstr>Parsing/Serializing using C#</vt:lpstr>
      <vt:lpstr>Parsing/Serializing using Java</vt:lpstr>
      <vt:lpstr>Using FHIR Client in C#</vt:lpstr>
      <vt:lpstr>Using FHIR Client in Java (HAPI)</vt:lpstr>
      <vt:lpstr>BUNDLES</vt:lpstr>
      <vt:lpstr>Communicating lists or collections</vt:lpstr>
      <vt:lpstr>Search query response</vt:lpstr>
      <vt:lpstr>Example: Keeping in sync</vt:lpstr>
      <vt:lpstr>Transactions / Batches</vt:lpstr>
      <vt:lpstr>Bundles in a Library</vt:lpstr>
      <vt:lpstr>SEARCH FUNCTIONALITY</vt:lpstr>
      <vt:lpstr>Search (Patient)</vt:lpstr>
      <vt:lpstr>Search Parameters</vt:lpstr>
      <vt:lpstr>Ok I get it…or not?</vt:lpstr>
      <vt:lpstr>Search Parameters</vt:lpstr>
      <vt:lpstr>SearchParameter resource type</vt:lpstr>
      <vt:lpstr>SearchParameter example</vt:lpstr>
      <vt:lpstr>Search (Patient)</vt:lpstr>
      <vt:lpstr>Chained searches</vt:lpstr>
      <vt:lpstr>2 queries in 1</vt:lpstr>
      <vt:lpstr>More optimizations</vt:lpstr>
      <vt:lpstr>Advanced search</vt:lpstr>
      <vt:lpstr>Common Parameters - I</vt:lpstr>
      <vt:lpstr>Common Parameters - II</vt:lpstr>
      <vt:lpstr>Search Result Parameters - I</vt:lpstr>
      <vt:lpstr>Search Result Parameters - II</vt:lpstr>
      <vt:lpstr>_include related resources</vt:lpstr>
      <vt:lpstr>Compartment</vt:lpstr>
      <vt:lpstr>Special Case – Using HTTP POST</vt:lpstr>
      <vt:lpstr>Beyond REST</vt:lpstr>
      <vt:lpstr>PowerPoint Presentation</vt:lpstr>
      <vt:lpstr>Documents</vt:lpstr>
      <vt:lpstr>Documents Paradigm</vt:lpstr>
      <vt:lpstr>Documents – are Bundles</vt:lpstr>
      <vt:lpstr>PowerPoint Presentation</vt:lpstr>
      <vt:lpstr>PowerPoint Presentation</vt:lpstr>
      <vt:lpstr>Bundle as “Document”</vt:lpstr>
      <vt:lpstr>Communicating documents</vt:lpstr>
      <vt:lpstr>PowerPoint Presentation</vt:lpstr>
      <vt:lpstr>messages</vt:lpstr>
      <vt:lpstr>Messages Paradigm</vt:lpstr>
      <vt:lpstr>Messages – are Bundles</vt:lpstr>
      <vt:lpstr>MessageHeader Resource</vt:lpstr>
      <vt:lpstr>Bundle as “Message”</vt:lpstr>
      <vt:lpstr>Sending messages</vt:lpstr>
      <vt:lpstr>PowerPoint Presentation</vt:lpstr>
      <vt:lpstr>operations</vt:lpstr>
      <vt:lpstr>Services Paradigm</vt:lpstr>
      <vt:lpstr>FHIR Operations</vt:lpstr>
      <vt:lpstr>Operations demo</vt:lpstr>
      <vt:lpstr>SOA</vt:lpstr>
      <vt:lpstr>Profiles and validation</vt:lpstr>
      <vt:lpstr>Profiling</vt:lpstr>
      <vt:lpstr>Claiming conformance </vt:lpstr>
      <vt:lpstr>Extensions</vt:lpstr>
      <vt:lpstr>Quick look at extensions</vt:lpstr>
      <vt:lpstr>Extending a multiple birth</vt:lpstr>
      <vt:lpstr>Complex extensions</vt:lpstr>
      <vt:lpstr>Profiling a resource</vt:lpstr>
      <vt:lpstr>Slicing</vt:lpstr>
      <vt:lpstr>Forge</vt:lpstr>
      <vt:lpstr>‘Conformance’ resources</vt:lpstr>
      <vt:lpstr>References</vt:lpstr>
      <vt:lpstr>A profiled resource Instance</vt:lpstr>
      <vt:lpstr>Validating a claim</vt:lpstr>
      <vt:lpstr>(Distributed) validation</vt:lpstr>
      <vt:lpstr>Implementation Guide: US Core</vt:lpstr>
      <vt:lpstr>Viewing Profiles: clinFHIR</vt:lpstr>
      <vt:lpstr>Moving on…</vt:lpstr>
      <vt:lpstr>FHIR R4</vt:lpstr>
      <vt:lpstr>Extending FHIR</vt:lpstr>
      <vt:lpstr>PowerPoint Presentation</vt:lpstr>
      <vt:lpstr>exposing a fhir service</vt:lpstr>
      <vt:lpstr>Process for Organizations</vt:lpstr>
      <vt:lpstr>Architectures</vt:lpstr>
      <vt:lpstr>Repository Model – FHIR Interfaces</vt:lpstr>
      <vt:lpstr>Some thoughts</vt:lpstr>
      <vt:lpstr>Adding profile claims to resources</vt:lpstr>
      <vt:lpstr>Implementer’s Safety Checklist</vt:lpstr>
      <vt:lpstr>Specification to Development</vt:lpstr>
      <vt:lpstr>Security</vt:lpstr>
      <vt:lpstr>The end is near…</vt:lpstr>
      <vt:lpstr>R4 and beyond</vt:lpstr>
      <vt:lpstr>More information/help</vt:lpstr>
      <vt:lpstr>Next Steps for you</vt:lpstr>
      <vt:lpstr>Thank You - QUESTIONS?</vt:lpstr>
    </vt:vector>
  </TitlesOfParts>
  <Company>Stewardshop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Shelly Ross</dc:creator>
  <cp:lastModifiedBy>Richard J. Ettema (AEGIS.net)</cp:lastModifiedBy>
  <cp:revision>1110</cp:revision>
  <dcterms:created xsi:type="dcterms:W3CDTF">2008-01-21T06:12:12Z</dcterms:created>
  <dcterms:modified xsi:type="dcterms:W3CDTF">2019-01-15T02:47:43Z</dcterms:modified>
</cp:coreProperties>
</file>